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44" r:id="rId8"/>
    <p:sldMasterId id="2147483900" r:id="rId9"/>
  </p:sldMasterIdLst>
  <p:notesMasterIdLst>
    <p:notesMasterId r:id="rId37"/>
  </p:notesMasterIdLst>
  <p:sldIdLst>
    <p:sldId id="308" r:id="rId10"/>
    <p:sldId id="257" r:id="rId11"/>
    <p:sldId id="312" r:id="rId12"/>
    <p:sldId id="258" r:id="rId13"/>
    <p:sldId id="259" r:id="rId14"/>
    <p:sldId id="260" r:id="rId15"/>
    <p:sldId id="261" r:id="rId16"/>
    <p:sldId id="262" r:id="rId17"/>
    <p:sldId id="264" r:id="rId18"/>
    <p:sldId id="309"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313" r:id="rId34"/>
    <p:sldId id="279" r:id="rId35"/>
    <p:sldId id="28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693" autoAdjust="0"/>
  </p:normalViewPr>
  <p:slideViewPr>
    <p:cSldViewPr>
      <p:cViewPr>
        <p:scale>
          <a:sx n="70" d="100"/>
          <a:sy n="70" d="100"/>
        </p:scale>
        <p:origin x="-1164" y="-9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2A96E-FA87-4CEA-834A-E4069110D1B1}" type="datetimeFigureOut">
              <a:rPr lang="en-US" smtClean="0"/>
              <a:t>5/16/2018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DB58E-2C10-41D9-95A5-DAFDD2CFD166}" type="slidenum">
              <a:rPr lang="en-US" smtClean="0"/>
              <a:t>‹#›</a:t>
            </a:fld>
            <a:endParaRPr lang="en-US"/>
          </a:p>
        </p:txBody>
      </p:sp>
    </p:spTree>
    <p:extLst>
      <p:ext uri="{BB962C8B-B14F-4D97-AF65-F5344CB8AC3E}">
        <p14:creationId xmlns:p14="http://schemas.microsoft.com/office/powerpoint/2010/main" val="4160671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DB58E-2C10-41D9-95A5-DAFDD2CFD166}" type="slidenum">
              <a:rPr lang="en-US" smtClean="0"/>
              <a:t>1</a:t>
            </a:fld>
            <a:endParaRPr lang="en-US"/>
          </a:p>
        </p:txBody>
      </p:sp>
    </p:spTree>
    <p:extLst>
      <p:ext uri="{BB962C8B-B14F-4D97-AF65-F5344CB8AC3E}">
        <p14:creationId xmlns:p14="http://schemas.microsoft.com/office/powerpoint/2010/main" val="3170225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latin typeface="+mn-lt"/>
                <a:ea typeface="Calibri"/>
                <a:cs typeface="Times New Roman"/>
              </a:rPr>
              <a:t>When someone is introduced to a Christ follower or they attend church for the first time, do they feel welcome?</a:t>
            </a:r>
          </a:p>
          <a:p>
            <a:r>
              <a:rPr lang="en-US" sz="1200" dirty="0" smtClean="0">
                <a:effectLst/>
                <a:latin typeface="+mn-lt"/>
                <a:ea typeface="Calibri"/>
                <a:cs typeface="Times New Roman"/>
              </a:rPr>
              <a:t>Do they feel like they have found a home with people that are just like them? </a:t>
            </a:r>
            <a:endParaRPr lang="en-US" dirty="0"/>
          </a:p>
        </p:txBody>
      </p:sp>
      <p:sp>
        <p:nvSpPr>
          <p:cNvPr id="4" name="Slide Number Placeholder 3"/>
          <p:cNvSpPr>
            <a:spLocks noGrp="1"/>
          </p:cNvSpPr>
          <p:nvPr>
            <p:ph type="sldNum" sz="quarter" idx="10"/>
          </p:nvPr>
        </p:nvSpPr>
        <p:spPr/>
        <p:txBody>
          <a:bodyPr/>
          <a:lstStyle/>
          <a:p>
            <a:fld id="{5FEDB58E-2C10-41D9-95A5-DAFDD2CFD166}" type="slidenum">
              <a:rPr lang="en-US" smtClean="0"/>
              <a:t>11</a:t>
            </a:fld>
            <a:endParaRPr lang="en-US"/>
          </a:p>
        </p:txBody>
      </p:sp>
    </p:spTree>
    <p:extLst>
      <p:ext uri="{BB962C8B-B14F-4D97-AF65-F5344CB8AC3E}">
        <p14:creationId xmlns:p14="http://schemas.microsoft.com/office/powerpoint/2010/main" val="3950372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200" dirty="0" smtClean="0">
                <a:effectLst/>
                <a:latin typeface="+mn-lt"/>
                <a:ea typeface="Calibri"/>
                <a:cs typeface="Times New Roman"/>
              </a:rPr>
              <a:t>It is why we build churches. It is why we involve ourselves in ministry.</a:t>
            </a:r>
          </a:p>
          <a:p>
            <a:endParaRPr lang="en-US" dirty="0"/>
          </a:p>
        </p:txBody>
      </p:sp>
      <p:sp>
        <p:nvSpPr>
          <p:cNvPr id="4" name="Slide Number Placeholder 3"/>
          <p:cNvSpPr>
            <a:spLocks noGrp="1"/>
          </p:cNvSpPr>
          <p:nvPr>
            <p:ph type="sldNum" sz="quarter" idx="10"/>
          </p:nvPr>
        </p:nvSpPr>
        <p:spPr/>
        <p:txBody>
          <a:bodyPr/>
          <a:lstStyle/>
          <a:p>
            <a:fld id="{5FEDB58E-2C10-41D9-95A5-DAFDD2CFD166}" type="slidenum">
              <a:rPr lang="en-US" smtClean="0"/>
              <a:t>12</a:t>
            </a:fld>
            <a:endParaRPr lang="en-US"/>
          </a:p>
        </p:txBody>
      </p:sp>
    </p:spTree>
    <p:extLst>
      <p:ext uri="{BB962C8B-B14F-4D97-AF65-F5344CB8AC3E}">
        <p14:creationId xmlns:p14="http://schemas.microsoft.com/office/powerpoint/2010/main" val="2287539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DB58E-2C10-41D9-95A5-DAFDD2CFD166}" type="slidenum">
              <a:rPr lang="en-US" smtClean="0"/>
              <a:t>14</a:t>
            </a:fld>
            <a:endParaRPr lang="en-US"/>
          </a:p>
        </p:txBody>
      </p:sp>
    </p:spTree>
    <p:extLst>
      <p:ext uri="{BB962C8B-B14F-4D97-AF65-F5344CB8AC3E}">
        <p14:creationId xmlns:p14="http://schemas.microsoft.com/office/powerpoint/2010/main" val="1851822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200" dirty="0" smtClean="0">
                <a:effectLst/>
                <a:latin typeface="+mn-lt"/>
                <a:ea typeface="Calibri"/>
                <a:cs typeface="Times New Roman"/>
              </a:rPr>
              <a:t>You may feel a need to do something wonderful in your community because you see the need there, but maybe your ministry is something smaller than that. You have no idea how comforting it is just to say “Hello” or to ask someone “What can I do to help with today?”  Those little actions make huge differences in an individual’s life.</a:t>
            </a:r>
          </a:p>
          <a:p>
            <a:endParaRPr lang="en-US" dirty="0"/>
          </a:p>
        </p:txBody>
      </p:sp>
      <p:sp>
        <p:nvSpPr>
          <p:cNvPr id="4" name="Slide Number Placeholder 3"/>
          <p:cNvSpPr>
            <a:spLocks noGrp="1"/>
          </p:cNvSpPr>
          <p:nvPr>
            <p:ph type="sldNum" sz="quarter" idx="10"/>
          </p:nvPr>
        </p:nvSpPr>
        <p:spPr/>
        <p:txBody>
          <a:bodyPr/>
          <a:lstStyle/>
          <a:p>
            <a:fld id="{5FEDB58E-2C10-41D9-95A5-DAFDD2CFD166}" type="slidenum">
              <a:rPr lang="en-US" smtClean="0"/>
              <a:t>19</a:t>
            </a:fld>
            <a:endParaRPr lang="en-US"/>
          </a:p>
        </p:txBody>
      </p:sp>
    </p:spTree>
    <p:extLst>
      <p:ext uri="{BB962C8B-B14F-4D97-AF65-F5344CB8AC3E}">
        <p14:creationId xmlns:p14="http://schemas.microsoft.com/office/powerpoint/2010/main" val="273634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20265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99771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3001069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159510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923445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703726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705919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575237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285406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37997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047957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98492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8292337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402800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965123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8911281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863660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385962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7236467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5235046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3149537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364504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A85C6-4B4B-422F-B8DE-4B212BD0B792}" type="datetimeFigureOut">
              <a:rPr lang="en-US" smtClean="0"/>
              <a:t>5/16/2018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4817281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6619349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4286195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533056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6764336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2105381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0768857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3393717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9761245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3311911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670204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A85C6-4B4B-422F-B8DE-4B212BD0B792}" type="datetimeFigureOut">
              <a:rPr lang="en-US" smtClean="0"/>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13687144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7660226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1693271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2009562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8869889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5872787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030616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93064855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5635468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9717857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96240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A85C6-4B4B-422F-B8DE-4B212BD0B792}" type="datetimeFigureOut">
              <a:rPr lang="en-US" smtClean="0"/>
              <a:t>5/16/2018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38793874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9412594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9122583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0215833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7647479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83572001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2615308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6059934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4592209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08555735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191597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A85C6-4B4B-422F-B8DE-4B212BD0B792}" type="datetimeFigureOut">
              <a:rPr lang="en-US" smtClean="0"/>
              <a:t>5/16/2018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340687886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86226156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16313529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3105537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41763937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87470386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5924498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33892411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0611635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69920316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223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A85C6-4B4B-422F-B8DE-4B212BD0B792}" type="datetimeFigureOut">
              <a:rPr lang="en-US" smtClean="0"/>
              <a:t>5/16/2018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27318017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53588472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89556817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33393143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68633982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73732224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6131333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48255531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2852169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0999FC6-1C1B-4F3F-B90E-A818CEC2FF65}" type="slidenum">
              <a:rPr lang="en-US" smtClean="0">
                <a:solidFill>
                  <a:srgbClr val="93A299">
                    <a:lumMod val="50000"/>
                  </a:srgbClr>
                </a:solidFill>
              </a:rPr>
              <a:pPr/>
              <a:t>‹#›</a:t>
            </a:fld>
            <a:endParaRPr lang="en-US">
              <a:solidFill>
                <a:srgbClr val="93A299">
                  <a:lumMod val="50000"/>
                </a:srgb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39255795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747537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85C6-4B4B-422F-B8DE-4B212BD0B792}" type="datetimeFigureOut">
              <a:rPr lang="en-US" smtClean="0"/>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169720785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3199381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56194938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8" name="Footer Placeholder 7"/>
          <p:cNvSpPr>
            <a:spLocks noGrp="1"/>
          </p:cNvSpPr>
          <p:nvPr>
            <p:ph type="ftr" sz="quarter" idx="11"/>
          </p:nvPr>
        </p:nvSpPr>
        <p:spPr/>
        <p:txBody>
          <a:bodyPr/>
          <a:lstStyle/>
          <a:p>
            <a:endParaRPr lang="en-US">
              <a:solidFill>
                <a:srgbClr val="564B3C"/>
              </a:solidFill>
            </a:endParaRPr>
          </a:p>
        </p:txBody>
      </p:sp>
      <p:sp>
        <p:nvSpPr>
          <p:cNvPr id="9" name="Slide Number Placeholder 8"/>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1583460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4" name="Footer Placeholder 3"/>
          <p:cNvSpPr>
            <a:spLocks noGrp="1"/>
          </p:cNvSpPr>
          <p:nvPr>
            <p:ph type="ftr" sz="quarter" idx="11"/>
          </p:nvPr>
        </p:nvSpPr>
        <p:spPr/>
        <p:txBody>
          <a:bodyPr/>
          <a:lstStyle/>
          <a:p>
            <a:endParaRPr lang="en-US">
              <a:solidFill>
                <a:srgbClr val="564B3C"/>
              </a:solidFill>
            </a:endParaRPr>
          </a:p>
        </p:txBody>
      </p:sp>
      <p:sp>
        <p:nvSpPr>
          <p:cNvPr id="5" name="Slide Number Placeholder 4"/>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66009975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3" name="Footer Placeholder 2"/>
          <p:cNvSpPr>
            <a:spLocks noGrp="1"/>
          </p:cNvSpPr>
          <p:nvPr>
            <p:ph type="ftr" sz="quarter" idx="11"/>
          </p:nvPr>
        </p:nvSpPr>
        <p:spPr/>
        <p:txBody>
          <a:bodyPr/>
          <a:lstStyle/>
          <a:p>
            <a:endParaRPr lang="en-US">
              <a:solidFill>
                <a:srgbClr val="564B3C"/>
              </a:solidFill>
            </a:endParaRPr>
          </a:p>
        </p:txBody>
      </p:sp>
      <p:sp>
        <p:nvSpPr>
          <p:cNvPr id="4" name="Slide Number Placeholder 3"/>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17590008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23033303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7" name="Slide Number Placeholder 6"/>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srgbClr val="564B3C"/>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14494292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25810345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11"/>
          </p:nvPr>
        </p:nvSpPr>
        <p:spPr/>
        <p:txBody>
          <a:bodyPr/>
          <a:lstStyle/>
          <a:p>
            <a:endParaRPr lang="en-US">
              <a:solidFill>
                <a:srgbClr val="564B3C"/>
              </a:solidFill>
            </a:endParaRPr>
          </a:p>
        </p:txBody>
      </p:sp>
      <p:sp>
        <p:nvSpPr>
          <p:cNvPr id="6" name="Slide Number Placeholder 5"/>
          <p:cNvSpPr>
            <a:spLocks noGrp="1"/>
          </p:cNvSpPr>
          <p:nvPr>
            <p:ph type="sldNum" sz="quarter" idx="12"/>
          </p:nvPr>
        </p:nvSpPr>
        <p:spPr/>
        <p:txBody>
          <a:bodyPr/>
          <a:lstStyle/>
          <a:p>
            <a:fld id="{10999FC6-1C1B-4F3F-B90E-A818CEC2FF65}" type="slidenum">
              <a:rPr lang="en-US" smtClean="0">
                <a:solidFill>
                  <a:srgbClr val="564B3C"/>
                </a:solidFill>
              </a:rPr>
              <a:pPr/>
              <a:t>‹#›</a:t>
            </a:fld>
            <a:endParaRPr lang="en-US">
              <a:solidFill>
                <a:srgbClr val="564B3C"/>
              </a:solidFill>
            </a:endParaRPr>
          </a:p>
        </p:txBody>
      </p:sp>
    </p:spTree>
    <p:extLst>
      <p:ext uri="{BB962C8B-B14F-4D97-AF65-F5344CB8AC3E}">
        <p14:creationId xmlns:p14="http://schemas.microsoft.com/office/powerpoint/2010/main" val="368801908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863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85C6-4B4B-422F-B8DE-4B212BD0B792}" type="datetimeFigureOut">
              <a:rPr lang="en-US" smtClean="0"/>
              <a:t>5/16/2018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E5CED-5B30-472B-9D62-C3E0DCA265F4}" type="slidenum">
              <a:rPr lang="en-US" smtClean="0"/>
              <a:t>‹#›</a:t>
            </a:fld>
            <a:endParaRPr lang="en-US"/>
          </a:p>
        </p:txBody>
      </p:sp>
    </p:spTree>
    <p:extLst>
      <p:ext uri="{BB962C8B-B14F-4D97-AF65-F5344CB8AC3E}">
        <p14:creationId xmlns:p14="http://schemas.microsoft.com/office/powerpoint/2010/main" val="172415140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108921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895080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338563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722201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20038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04705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334221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193526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749003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314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A85C6-4B4B-422F-B8DE-4B212BD0B792}" type="datetimeFigureOut">
              <a:rPr lang="en-US" smtClean="0"/>
              <a:t>5/16/2018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E5CED-5B30-472B-9D62-C3E0DCA265F4}" type="slidenum">
              <a:rPr lang="en-US" smtClean="0"/>
              <a:t>‹#›</a:t>
            </a:fld>
            <a:endParaRPr lang="en-US"/>
          </a:p>
        </p:txBody>
      </p:sp>
    </p:spTree>
    <p:extLst>
      <p:ext uri="{BB962C8B-B14F-4D97-AF65-F5344CB8AC3E}">
        <p14:creationId xmlns:p14="http://schemas.microsoft.com/office/powerpoint/2010/main" val="297620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1060085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5645381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20420257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93572760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25547430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102824054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2B46AAB-C9D5-4EC5-9595-4A06377E3EEB}" type="datetimeFigureOut">
              <a:rPr lang="en-US" smtClean="0">
                <a:solidFill>
                  <a:srgbClr val="564B3C"/>
                </a:solidFill>
              </a:rPr>
              <a:pPr/>
              <a:t>5/16/2018</a:t>
            </a:fld>
            <a:endParaRPr lang="en-US">
              <a:solidFill>
                <a:srgbClr val="564B3C"/>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564B3C"/>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0999FC6-1C1B-4F3F-B90E-A818CEC2FF65}" type="slidenum">
              <a:rPr lang="en-US" smtClean="0">
                <a:solidFill>
                  <a:srgbClr val="564B3C"/>
                </a:solidFill>
              </a:rPr>
              <a:pPr/>
              <a:t>‹#›</a:t>
            </a:fld>
            <a:endParaRPr lang="en-US">
              <a:solidFill>
                <a:srgbClr val="564B3C"/>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46786571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A85C6-4B4B-422F-B8DE-4B212BD0B792}" type="datetimeFigureOut">
              <a:rPr lang="en-US" smtClean="0">
                <a:solidFill>
                  <a:prstClr val="black">
                    <a:tint val="75000"/>
                  </a:prstClr>
                </a:solidFill>
              </a:rPr>
              <a:pPr/>
              <a:t>5/16/2018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E5CED-5B30-472B-9D62-C3E0DCA265F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2720269"/>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8.xml.rels><?xml version="1.0" encoding="UTF-8" standalone="yes"?>
<Relationships xmlns="http://schemas.openxmlformats.org/package/2006/relationships"><Relationship Id="rId2" Type="http://schemas.openxmlformats.org/officeDocument/2006/relationships/hyperlink" Target="https://www.biblegateway.com/passage/?search=james+5:16&amp;version=NKJV#fen-NKJV-30371a" TargetMode="External"/><Relationship Id="rId1" Type="http://schemas.openxmlformats.org/officeDocument/2006/relationships/slideLayout" Target="../slideLayouts/slideLayout7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9.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Sharing Common Ground</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Theodore Sargeant</a:t>
            </a:r>
          </a:p>
          <a:p>
            <a:r>
              <a:rPr lang="en-US" dirty="0" smtClean="0"/>
              <a:t>Director</a:t>
            </a:r>
          </a:p>
          <a:p>
            <a:r>
              <a:rPr lang="en-US" dirty="0" smtClean="0"/>
              <a:t>Community Services/Compassion Ministries </a:t>
            </a:r>
            <a:endParaRPr lang="en-US" dirty="0"/>
          </a:p>
        </p:txBody>
      </p:sp>
      <p:pic>
        <p:nvPicPr>
          <p:cNvPr id="4" name="Picture 2" descr="C:\Users\tsargeant.ONTCONF\Desktop\Logo -Disabilities Ministri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29469"/>
            <a:ext cx="133709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tsargeant.ONTCONF\Desktop\ACS official logo (2010)-MG tran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 y="341123"/>
            <a:ext cx="1649393" cy="1852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6097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Disabilities Ministries</a:t>
            </a:r>
            <a:endParaRPr lang="en-US" dirty="0"/>
          </a:p>
        </p:txBody>
      </p:sp>
      <p:pic>
        <p:nvPicPr>
          <p:cNvPr id="2050" name="Picture 2" descr="C:\Users\tsargeant.ONTCONF\Desktop\Logo -Disabilities Ministries.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76612" y="2296319"/>
            <a:ext cx="2390775" cy="313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013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Questions</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What is church? </a:t>
            </a:r>
            <a:endParaRPr lang="en-US" dirty="0" smtClean="0">
              <a:latin typeface="Calibri"/>
              <a:ea typeface="Calibri"/>
              <a:cs typeface="Times New Roman"/>
            </a:endParaRPr>
          </a:p>
          <a:p>
            <a:pPr marL="0" marR="0">
              <a:lnSpc>
                <a:spcPct val="115000"/>
              </a:lnSpc>
              <a:spcBef>
                <a:spcPts val="0"/>
              </a:spcBef>
              <a:spcAft>
                <a:spcPts val="1000"/>
              </a:spcAft>
            </a:pPr>
            <a:r>
              <a:rPr lang="en-US" dirty="0" smtClean="0">
                <a:latin typeface="Calibri"/>
                <a:ea typeface="Calibri"/>
                <a:cs typeface="Times New Roman"/>
              </a:rPr>
              <a:t>What </a:t>
            </a:r>
            <a:r>
              <a:rPr lang="en-US" dirty="0">
                <a:latin typeface="Calibri"/>
                <a:ea typeface="Calibri"/>
                <a:cs typeface="Times New Roman"/>
              </a:rPr>
              <a:t>is ministry? </a:t>
            </a:r>
            <a:endParaRPr lang="en-US" dirty="0" smtClean="0">
              <a:latin typeface="Calibri"/>
              <a:ea typeface="Calibri"/>
              <a:cs typeface="Times New Roman"/>
            </a:endParaRPr>
          </a:p>
          <a:p>
            <a:pPr marL="0" marR="0">
              <a:lnSpc>
                <a:spcPct val="115000"/>
              </a:lnSpc>
              <a:spcBef>
                <a:spcPts val="0"/>
              </a:spcBef>
              <a:spcAft>
                <a:spcPts val="1000"/>
              </a:spcAft>
            </a:pPr>
            <a:r>
              <a:rPr lang="en-US" dirty="0" smtClean="0">
                <a:latin typeface="Calibri"/>
                <a:ea typeface="Calibri"/>
                <a:cs typeface="Times New Roman"/>
              </a:rPr>
              <a:t>Why </a:t>
            </a:r>
            <a:r>
              <a:rPr lang="en-US" dirty="0">
                <a:latin typeface="Calibri"/>
                <a:ea typeface="Calibri"/>
                <a:cs typeface="Times New Roman"/>
              </a:rPr>
              <a:t>do we do it</a:t>
            </a:r>
            <a:r>
              <a:rPr lang="en-US" dirty="0" smtClean="0">
                <a:latin typeface="Calibri"/>
                <a:ea typeface="Calibri"/>
                <a:cs typeface="Times New Roman"/>
              </a:rPr>
              <a:t>?</a:t>
            </a:r>
          </a:p>
          <a:p>
            <a:pPr marL="0" marR="0">
              <a:lnSpc>
                <a:spcPct val="115000"/>
              </a:lnSpc>
              <a:spcBef>
                <a:spcPts val="0"/>
              </a:spcBef>
              <a:spcAft>
                <a:spcPts val="1000"/>
              </a:spcAft>
            </a:pPr>
            <a:r>
              <a:rPr lang="en-US" dirty="0">
                <a:latin typeface="Calibri"/>
                <a:ea typeface="Calibri"/>
                <a:cs typeface="Times New Roman"/>
              </a:rPr>
              <a:t>Why is church and ministry so inviting? </a:t>
            </a:r>
            <a:endParaRPr lang="en-US" dirty="0">
              <a:effectLst/>
              <a:latin typeface="Calibri"/>
              <a:ea typeface="Calibri"/>
              <a:cs typeface="Times New Roman"/>
            </a:endParaRPr>
          </a:p>
        </p:txBody>
      </p:sp>
    </p:spTree>
    <p:extLst>
      <p:ext uri="{BB962C8B-B14F-4D97-AF65-F5344CB8AC3E}">
        <p14:creationId xmlns:p14="http://schemas.microsoft.com/office/powerpoint/2010/main" val="313049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a:latin typeface="Calibri"/>
                <a:ea typeface="Calibri"/>
                <a:cs typeface="Times New Roman"/>
              </a:rPr>
              <a:t>Fellowship and </a:t>
            </a:r>
            <a:r>
              <a:rPr lang="en-US" sz="3600" dirty="0" smtClean="0">
                <a:latin typeface="Calibri"/>
                <a:ea typeface="Calibri"/>
                <a:cs typeface="Times New Roman"/>
              </a:rPr>
              <a:t>Nurturing</a:t>
            </a:r>
            <a:r>
              <a:rPr lang="en-US" sz="3600" dirty="0">
                <a:latin typeface="Calibri"/>
                <a:ea typeface="Calibri"/>
                <a:cs typeface="Times New Roman"/>
              </a:rPr>
              <a:t/>
            </a:r>
            <a:br>
              <a:rPr lang="en-US" sz="36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dirty="0" smtClean="0">
                <a:latin typeface="Calibri"/>
                <a:ea typeface="Calibri"/>
                <a:cs typeface="Times New Roman"/>
              </a:rPr>
              <a:t> </a:t>
            </a:r>
            <a:r>
              <a:rPr lang="en-US" dirty="0">
                <a:latin typeface="Calibri"/>
                <a:ea typeface="Calibri"/>
                <a:cs typeface="Times New Roman"/>
              </a:rPr>
              <a:t>Two words that are at the heart of our church and our ministry. </a:t>
            </a:r>
            <a:endParaRPr lang="en-US" dirty="0" smtClean="0">
              <a:latin typeface="Calibri"/>
              <a:ea typeface="Calibri"/>
              <a:cs typeface="Times New Roman"/>
            </a:endParaRPr>
          </a:p>
          <a:p>
            <a:pPr marL="0" marR="0">
              <a:lnSpc>
                <a:spcPct val="115000"/>
              </a:lnSpc>
              <a:spcBef>
                <a:spcPts val="0"/>
              </a:spcBef>
              <a:spcAft>
                <a:spcPts val="1000"/>
              </a:spcAft>
            </a:pPr>
            <a:r>
              <a:rPr lang="en-US" dirty="0">
                <a:latin typeface="Calibri"/>
                <a:ea typeface="Calibri"/>
                <a:cs typeface="Times New Roman"/>
              </a:rPr>
              <a:t>These two words are inter-related and inter-connected. </a:t>
            </a:r>
            <a:endParaRPr lang="en-US" dirty="0" smtClean="0">
              <a:latin typeface="Calibri"/>
              <a:ea typeface="Calibri"/>
              <a:cs typeface="Times New Roman"/>
            </a:endParaRPr>
          </a:p>
          <a:p>
            <a:pPr marL="0" marR="0">
              <a:lnSpc>
                <a:spcPct val="115000"/>
              </a:lnSpc>
              <a:spcBef>
                <a:spcPts val="0"/>
              </a:spcBef>
              <a:spcAft>
                <a:spcPts val="1000"/>
              </a:spcAft>
            </a:pPr>
            <a:r>
              <a:rPr lang="en-US" dirty="0" smtClean="0">
                <a:latin typeface="Calibri"/>
                <a:ea typeface="Calibri"/>
                <a:cs typeface="Times New Roman"/>
              </a:rPr>
              <a:t>These two wards are: </a:t>
            </a:r>
          </a:p>
          <a:p>
            <a:pPr marL="0" marR="0">
              <a:lnSpc>
                <a:spcPct val="115000"/>
              </a:lnSpc>
              <a:spcBef>
                <a:spcPts val="0"/>
              </a:spcBef>
              <a:spcAft>
                <a:spcPts val="1000"/>
              </a:spcAft>
            </a:pPr>
            <a:r>
              <a:rPr lang="en-US" dirty="0" smtClean="0">
                <a:latin typeface="Calibri"/>
                <a:ea typeface="Calibri"/>
                <a:cs typeface="Times New Roman"/>
              </a:rPr>
              <a:t>Fellowship</a:t>
            </a:r>
          </a:p>
          <a:p>
            <a:pPr marL="0" marR="0">
              <a:lnSpc>
                <a:spcPct val="115000"/>
              </a:lnSpc>
              <a:spcBef>
                <a:spcPts val="0"/>
              </a:spcBef>
              <a:spcAft>
                <a:spcPts val="1000"/>
              </a:spcAft>
            </a:pPr>
            <a:r>
              <a:rPr lang="en-US" dirty="0" smtClean="0">
                <a:latin typeface="Calibri"/>
                <a:ea typeface="Calibri"/>
                <a:cs typeface="Times New Roman"/>
              </a:rPr>
              <a:t>Nurturing</a:t>
            </a:r>
          </a:p>
          <a:p>
            <a:pPr marL="0" marR="0">
              <a:lnSpc>
                <a:spcPct val="115000"/>
              </a:lnSpc>
              <a:spcBef>
                <a:spcPts val="0"/>
              </a:spcBef>
              <a:spcAft>
                <a:spcPts val="1000"/>
              </a:spcAft>
            </a:pPr>
            <a:r>
              <a:rPr lang="en-US" dirty="0" smtClean="0">
                <a:latin typeface="Calibri"/>
                <a:ea typeface="Calibri"/>
                <a:cs typeface="Times New Roman"/>
              </a:rPr>
              <a:t>Fellowship </a:t>
            </a:r>
            <a:r>
              <a:rPr lang="en-US" dirty="0">
                <a:latin typeface="Calibri"/>
                <a:ea typeface="Calibri"/>
                <a:cs typeface="Times New Roman"/>
              </a:rPr>
              <a:t>and nurturing are our   “why” for doing what we do.</a:t>
            </a:r>
          </a:p>
          <a:p>
            <a:endParaRPr lang="en-US" dirty="0"/>
          </a:p>
        </p:txBody>
      </p:sp>
    </p:spTree>
    <p:extLst>
      <p:ext uri="{BB962C8B-B14F-4D97-AF65-F5344CB8AC3E}">
        <p14:creationId xmlns:p14="http://schemas.microsoft.com/office/powerpoint/2010/main" val="163124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cap="none" dirty="0" smtClean="0">
                <a:solidFill>
                  <a:srgbClr val="564B3C"/>
                </a:solidFill>
                <a:latin typeface="Calibri"/>
                <a:ea typeface="Calibri"/>
                <a:cs typeface="Times New Roman"/>
              </a:rPr>
              <a:t>Fellowship and </a:t>
            </a:r>
            <a:r>
              <a:rPr lang="en-US" sz="2400" cap="none" dirty="0">
                <a:solidFill>
                  <a:srgbClr val="564B3C"/>
                </a:solidFill>
                <a:latin typeface="Calibri"/>
                <a:ea typeface="Calibri"/>
                <a:cs typeface="Times New Roman"/>
              </a:rPr>
              <a:t>Nurturing</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Fellowship is why people come to church, and why they involve themselves in ministry.</a:t>
            </a:r>
          </a:p>
          <a:p>
            <a:pPr marL="0" marR="0">
              <a:lnSpc>
                <a:spcPct val="115000"/>
              </a:lnSpc>
              <a:spcBef>
                <a:spcPts val="0"/>
              </a:spcBef>
              <a:spcAft>
                <a:spcPts val="1000"/>
              </a:spcAft>
            </a:pPr>
            <a:r>
              <a:rPr lang="en-US" dirty="0">
                <a:latin typeface="Calibri"/>
                <a:ea typeface="Calibri"/>
                <a:cs typeface="Times New Roman"/>
              </a:rPr>
              <a:t>Nurturing is why we stay in the </a:t>
            </a:r>
            <a:r>
              <a:rPr lang="en-US" dirty="0" smtClean="0">
                <a:latin typeface="Calibri"/>
                <a:ea typeface="Calibri"/>
                <a:cs typeface="Times New Roman"/>
              </a:rPr>
              <a:t>church.</a:t>
            </a:r>
          </a:p>
          <a:p>
            <a:pPr marL="0" marR="0">
              <a:lnSpc>
                <a:spcPct val="115000"/>
              </a:lnSpc>
              <a:spcBef>
                <a:spcPts val="0"/>
              </a:spcBef>
              <a:spcAft>
                <a:spcPts val="1000"/>
              </a:spcAft>
            </a:pPr>
            <a:r>
              <a:rPr lang="en-US" dirty="0">
                <a:latin typeface="Calibri"/>
                <a:ea typeface="Calibri"/>
                <a:cs typeface="Times New Roman"/>
              </a:rPr>
              <a:t>Fellowship and nurturing are first and foremost about our personal relationship with God.</a:t>
            </a:r>
          </a:p>
          <a:p>
            <a:pPr marL="0" marR="0">
              <a:lnSpc>
                <a:spcPct val="115000"/>
              </a:lnSpc>
              <a:spcBef>
                <a:spcPts val="0"/>
              </a:spcBef>
              <a:spcAft>
                <a:spcPts val="1000"/>
              </a:spcAft>
            </a:pPr>
            <a:endParaRPr lang="en-US" dirty="0">
              <a:effectLst/>
              <a:latin typeface="Calibri"/>
              <a:ea typeface="Calibri"/>
              <a:cs typeface="Times New Roman"/>
            </a:endParaRPr>
          </a:p>
        </p:txBody>
      </p:sp>
    </p:spTree>
    <p:extLst>
      <p:ext uri="{BB962C8B-B14F-4D97-AF65-F5344CB8AC3E}">
        <p14:creationId xmlns:p14="http://schemas.microsoft.com/office/powerpoint/2010/main" val="95433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a:latin typeface="Calibri"/>
                <a:ea typeface="Calibri"/>
                <a:cs typeface="Times New Roman"/>
              </a:rPr>
              <a:t>1 </a:t>
            </a:r>
            <a:r>
              <a:rPr lang="en-US" sz="3600" dirty="0" smtClean="0">
                <a:latin typeface="Calibri"/>
                <a:ea typeface="Calibri"/>
                <a:cs typeface="Times New Roman"/>
              </a:rPr>
              <a:t>Corinthians </a:t>
            </a:r>
            <a:r>
              <a:rPr lang="en-US" sz="3600" dirty="0">
                <a:latin typeface="Calibri"/>
                <a:ea typeface="Calibri"/>
                <a:cs typeface="Times New Roman"/>
              </a:rPr>
              <a:t>1:9</a:t>
            </a:r>
            <a:br>
              <a:rPr lang="en-US" sz="36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dirty="0"/>
              <a:t>God </a:t>
            </a:r>
            <a:r>
              <a:rPr lang="en-US" i="1" dirty="0"/>
              <a:t>is</a:t>
            </a:r>
            <a:r>
              <a:rPr lang="en-US" dirty="0"/>
              <a:t> faithful, by whom you were called into the fellowship of His Son, Jesus Christ our Lord</a:t>
            </a:r>
            <a:r>
              <a:rPr lang="en-US" dirty="0" smtClean="0"/>
              <a:t>.</a:t>
            </a:r>
          </a:p>
          <a:p>
            <a:endParaRPr lang="en-US" dirty="0"/>
          </a:p>
        </p:txBody>
      </p:sp>
    </p:spTree>
    <p:extLst>
      <p:ext uri="{BB962C8B-B14F-4D97-AF65-F5344CB8AC3E}">
        <p14:creationId xmlns:p14="http://schemas.microsoft.com/office/powerpoint/2010/main" val="280330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cap="none" dirty="0">
                <a:solidFill>
                  <a:srgbClr val="564B3C"/>
                </a:solidFill>
                <a:latin typeface="Calibri"/>
                <a:ea typeface="Calibri"/>
                <a:cs typeface="Times New Roman"/>
              </a:rPr>
              <a:t>Fellowship and Nurturing</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They are about unity and partnership with each other.</a:t>
            </a:r>
          </a:p>
          <a:p>
            <a:endParaRPr lang="en-US" dirty="0"/>
          </a:p>
        </p:txBody>
      </p:sp>
    </p:spTree>
    <p:extLst>
      <p:ext uri="{BB962C8B-B14F-4D97-AF65-F5344CB8AC3E}">
        <p14:creationId xmlns:p14="http://schemas.microsoft.com/office/powerpoint/2010/main" val="74865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smtClean="0">
                <a:latin typeface="Calibri"/>
                <a:ea typeface="Calibri"/>
                <a:cs typeface="Times New Roman"/>
              </a:rPr>
              <a:t>Philippians </a:t>
            </a:r>
            <a:r>
              <a:rPr lang="en-US" sz="3600" dirty="0">
                <a:latin typeface="Calibri"/>
                <a:ea typeface="Calibri"/>
                <a:cs typeface="Times New Roman"/>
              </a:rPr>
              <a:t>2:1-2 </a:t>
            </a:r>
            <a:br>
              <a:rPr lang="en-US" sz="36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dirty="0"/>
              <a:t>Therefore if </a:t>
            </a:r>
            <a:r>
              <a:rPr lang="en-US" i="1" dirty="0"/>
              <a:t>there is</a:t>
            </a:r>
            <a:r>
              <a:rPr lang="en-US" dirty="0"/>
              <a:t> any consolation in Christ, if any comfort of love, if any fellowship of the Spirit, if any affection and mercy, </a:t>
            </a:r>
            <a:r>
              <a:rPr lang="en-US" baseline="30000" dirty="0"/>
              <a:t>2 </a:t>
            </a:r>
            <a:r>
              <a:rPr lang="en-US" dirty="0"/>
              <a:t>fulfill my joy by being like-minded, having the same love, </a:t>
            </a:r>
            <a:r>
              <a:rPr lang="en-US" i="1" dirty="0"/>
              <a:t>being</a:t>
            </a:r>
            <a:r>
              <a:rPr lang="en-US" dirty="0"/>
              <a:t> of one accord, of one mind.</a:t>
            </a:r>
          </a:p>
        </p:txBody>
      </p:sp>
    </p:spTree>
    <p:extLst>
      <p:ext uri="{BB962C8B-B14F-4D97-AF65-F5344CB8AC3E}">
        <p14:creationId xmlns:p14="http://schemas.microsoft.com/office/powerpoint/2010/main" val="47788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cap="none" dirty="0">
                <a:solidFill>
                  <a:srgbClr val="564B3C"/>
                </a:solidFill>
                <a:latin typeface="Calibri"/>
                <a:ea typeface="Calibri"/>
                <a:cs typeface="Times New Roman"/>
              </a:rPr>
              <a:t>Fellowship and Nurturing</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That unity and partnership are what helps us go through some of our toughest times. </a:t>
            </a:r>
            <a:endParaRPr lang="en-US" dirty="0" smtClean="0">
              <a:latin typeface="Calibri"/>
              <a:ea typeface="Calibri"/>
              <a:cs typeface="Times New Roman"/>
            </a:endParaRPr>
          </a:p>
          <a:p>
            <a:pPr marL="0" marR="0">
              <a:lnSpc>
                <a:spcPct val="115000"/>
              </a:lnSpc>
              <a:spcBef>
                <a:spcPts val="0"/>
              </a:spcBef>
              <a:spcAft>
                <a:spcPts val="1000"/>
              </a:spcAft>
            </a:pPr>
            <a:r>
              <a:rPr lang="en-US" dirty="0" smtClean="0">
                <a:latin typeface="Calibri"/>
                <a:ea typeface="Calibri"/>
                <a:cs typeface="Times New Roman"/>
              </a:rPr>
              <a:t>They </a:t>
            </a:r>
            <a:r>
              <a:rPr lang="en-US" dirty="0">
                <a:latin typeface="Calibri"/>
                <a:ea typeface="Calibri"/>
                <a:cs typeface="Times New Roman"/>
              </a:rPr>
              <a:t>help to encourage us.</a:t>
            </a:r>
          </a:p>
          <a:p>
            <a:endParaRPr lang="en-US" dirty="0"/>
          </a:p>
        </p:txBody>
      </p:sp>
    </p:spTree>
    <p:extLst>
      <p:ext uri="{BB962C8B-B14F-4D97-AF65-F5344CB8AC3E}">
        <p14:creationId xmlns:p14="http://schemas.microsoft.com/office/powerpoint/2010/main" val="3837024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a:latin typeface="Calibri"/>
                <a:ea typeface="Calibri"/>
                <a:cs typeface="Times New Roman"/>
              </a:rPr>
              <a:t>James 5:16</a:t>
            </a:r>
            <a:br>
              <a:rPr lang="en-US" sz="36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dirty="0"/>
              <a:t>Confess </a:t>
            </a:r>
            <a:r>
              <a:rPr lang="en-US" i="1" dirty="0"/>
              <a:t>your</a:t>
            </a:r>
            <a:r>
              <a:rPr lang="en-US" dirty="0"/>
              <a:t> trespasses</a:t>
            </a:r>
            <a:r>
              <a:rPr lang="en-US" baseline="30000" dirty="0"/>
              <a:t>[</a:t>
            </a:r>
            <a:r>
              <a:rPr lang="en-US" baseline="30000" dirty="0">
                <a:hlinkClick r:id="rId2" tooltip="See footnote a"/>
              </a:rPr>
              <a:t>a</a:t>
            </a:r>
            <a:r>
              <a:rPr lang="en-US" baseline="30000" dirty="0"/>
              <a:t>]</a:t>
            </a:r>
            <a:r>
              <a:rPr lang="en-US" dirty="0"/>
              <a:t> to one another, and pray for one another, that you may be healed. The effective, fervent prayer of a righteous man avails much.</a:t>
            </a:r>
          </a:p>
        </p:txBody>
      </p:sp>
    </p:spTree>
    <p:extLst>
      <p:ext uri="{BB962C8B-B14F-4D97-AF65-F5344CB8AC3E}">
        <p14:creationId xmlns:p14="http://schemas.microsoft.com/office/powerpoint/2010/main" val="33921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cap="none" dirty="0">
                <a:solidFill>
                  <a:srgbClr val="564B3C"/>
                </a:solidFill>
                <a:latin typeface="Calibri"/>
                <a:ea typeface="Calibri"/>
                <a:cs typeface="Times New Roman"/>
              </a:rPr>
              <a:t>Fellowship and Nurturing</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Calibri"/>
                <a:ea typeface="Calibri"/>
                <a:cs typeface="Times New Roman"/>
              </a:rPr>
              <a:t>Fellowship </a:t>
            </a:r>
            <a:r>
              <a:rPr lang="en-US" dirty="0">
                <a:latin typeface="Calibri"/>
                <a:ea typeface="Calibri"/>
                <a:cs typeface="Times New Roman"/>
              </a:rPr>
              <a:t>and Nurturing are about taking action</a:t>
            </a:r>
            <a:r>
              <a:rPr lang="en-US" dirty="0" smtClean="0">
                <a:latin typeface="Calibri"/>
                <a:ea typeface="Calibri"/>
                <a:cs typeface="Times New Roman"/>
              </a:rPr>
              <a:t>.</a:t>
            </a:r>
          </a:p>
          <a:p>
            <a:pPr marL="0" marR="0">
              <a:lnSpc>
                <a:spcPct val="115000"/>
              </a:lnSpc>
              <a:spcBef>
                <a:spcPts val="0"/>
              </a:spcBef>
              <a:spcAft>
                <a:spcPts val="1000"/>
              </a:spcAft>
            </a:pPr>
            <a:r>
              <a:rPr lang="en-US" dirty="0">
                <a:latin typeface="Calibri"/>
                <a:ea typeface="Calibri"/>
                <a:cs typeface="Times New Roman"/>
              </a:rPr>
              <a:t>Fellowship and nurturing are about love. Because God is love and everything that God does in about love. </a:t>
            </a:r>
            <a:endParaRPr lang="en-US" dirty="0" smtClean="0">
              <a:latin typeface="Calibri"/>
              <a:ea typeface="Calibri"/>
              <a:cs typeface="Times New Roman"/>
            </a:endParaRPr>
          </a:p>
          <a:p>
            <a:pPr marL="0" marR="0">
              <a:lnSpc>
                <a:spcPct val="115000"/>
              </a:lnSpc>
              <a:spcBef>
                <a:spcPts val="0"/>
              </a:spcBef>
              <a:spcAft>
                <a:spcPts val="1000"/>
              </a:spcAft>
            </a:pPr>
            <a:r>
              <a:rPr lang="en-US" dirty="0" smtClean="0">
                <a:latin typeface="Calibri"/>
                <a:ea typeface="Calibri"/>
                <a:cs typeface="Times New Roman"/>
              </a:rPr>
              <a:t>Therefore</a:t>
            </a:r>
            <a:r>
              <a:rPr lang="en-US" dirty="0">
                <a:latin typeface="Calibri"/>
                <a:ea typeface="Calibri"/>
                <a:cs typeface="Times New Roman"/>
              </a:rPr>
              <a:t>, everything we do should be based in love</a:t>
            </a:r>
            <a:r>
              <a:rPr lang="en-US" dirty="0" smtClean="0">
                <a:latin typeface="Calibri"/>
                <a:ea typeface="Calibri"/>
                <a:cs typeface="Times New Roman"/>
              </a:rPr>
              <a:t>.</a:t>
            </a:r>
          </a:p>
          <a:p>
            <a:pPr marL="0" marR="0">
              <a:lnSpc>
                <a:spcPct val="115000"/>
              </a:lnSpc>
              <a:spcBef>
                <a:spcPts val="0"/>
              </a:spcBef>
              <a:spcAft>
                <a:spcPts val="1000"/>
              </a:spcAft>
            </a:pPr>
            <a:r>
              <a:rPr lang="en-US" dirty="0" smtClean="0">
                <a:latin typeface="Calibri"/>
                <a:ea typeface="Calibri"/>
                <a:cs typeface="Times New Roman"/>
              </a:rPr>
              <a:t>Why?</a:t>
            </a:r>
          </a:p>
          <a:p>
            <a:pPr marL="0" marR="0">
              <a:lnSpc>
                <a:spcPct val="115000"/>
              </a:lnSpc>
              <a:spcBef>
                <a:spcPts val="0"/>
              </a:spcBef>
              <a:spcAft>
                <a:spcPts val="1000"/>
              </a:spcAft>
            </a:pPr>
            <a:r>
              <a:rPr lang="en-US" dirty="0">
                <a:latin typeface="Calibri"/>
                <a:ea typeface="Calibri"/>
                <a:cs typeface="Times New Roman"/>
              </a:rPr>
              <a:t>We have </a:t>
            </a:r>
            <a:r>
              <a:rPr lang="en-US" dirty="0" smtClean="0">
                <a:latin typeface="Calibri"/>
                <a:ea typeface="Calibri"/>
                <a:cs typeface="Times New Roman"/>
              </a:rPr>
              <a:t>experience God’s love which MUST be shared.</a:t>
            </a:r>
          </a:p>
          <a:p>
            <a:pPr marL="0" marR="0">
              <a:lnSpc>
                <a:spcPct val="115000"/>
              </a:lnSpc>
              <a:spcBef>
                <a:spcPts val="0"/>
              </a:spcBef>
              <a:spcAft>
                <a:spcPts val="1000"/>
              </a:spcAft>
            </a:pPr>
            <a:r>
              <a:rPr lang="en-US" dirty="0" smtClean="0">
                <a:latin typeface="Calibri"/>
                <a:ea typeface="Calibri"/>
                <a:cs typeface="Times New Roman"/>
              </a:rPr>
              <a:t>We have wisdom given to us by God.</a:t>
            </a:r>
          </a:p>
          <a:p>
            <a:pPr marL="0" marR="0">
              <a:lnSpc>
                <a:spcPct val="115000"/>
              </a:lnSpc>
              <a:spcBef>
                <a:spcPts val="0"/>
              </a:spcBef>
              <a:spcAft>
                <a:spcPts val="1000"/>
              </a:spcAft>
            </a:pPr>
            <a:r>
              <a:rPr lang="en-US" dirty="0" smtClean="0">
                <a:latin typeface="Calibri"/>
                <a:ea typeface="Calibri"/>
                <a:cs typeface="Times New Roman"/>
              </a:rPr>
              <a:t>We </a:t>
            </a:r>
            <a:r>
              <a:rPr lang="en-US" dirty="0">
                <a:latin typeface="Calibri"/>
                <a:ea typeface="Calibri"/>
                <a:cs typeface="Times New Roman"/>
              </a:rPr>
              <a:t>have the </a:t>
            </a:r>
            <a:r>
              <a:rPr lang="en-US" dirty="0" smtClean="0">
                <a:latin typeface="Calibri"/>
                <a:ea typeface="Calibri"/>
                <a:cs typeface="Times New Roman"/>
              </a:rPr>
              <a:t>time to minister with Jesus to save ourselves and others.</a:t>
            </a:r>
            <a:endParaRPr lang="en-US" dirty="0">
              <a:latin typeface="Calibri"/>
              <a:ea typeface="Calibri"/>
              <a:cs typeface="Times New Roman"/>
            </a:endParaRPr>
          </a:p>
          <a:p>
            <a:pPr marL="0" marR="0">
              <a:lnSpc>
                <a:spcPct val="115000"/>
              </a:lnSpc>
              <a:spcBef>
                <a:spcPts val="0"/>
              </a:spcBef>
              <a:spcAft>
                <a:spcPts val="1000"/>
              </a:spcAft>
            </a:pPr>
            <a:endParaRPr lang="en-US" dirty="0">
              <a:latin typeface="Calibri"/>
              <a:ea typeface="Calibri"/>
              <a:cs typeface="Times New Roman"/>
            </a:endParaRPr>
          </a:p>
          <a:p>
            <a:endParaRPr lang="en-US" dirty="0"/>
          </a:p>
        </p:txBody>
      </p:sp>
    </p:spTree>
    <p:extLst>
      <p:ext uri="{BB962C8B-B14F-4D97-AF65-F5344CB8AC3E}">
        <p14:creationId xmlns:p14="http://schemas.microsoft.com/office/powerpoint/2010/main" val="253707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7700" y="4724400"/>
            <a:ext cx="4686300" cy="457200"/>
          </a:xfrm>
        </p:spPr>
        <p:txBody>
          <a:bodyPr>
            <a:normAutofit fontScale="85000" lnSpcReduction="20000"/>
          </a:bodyPr>
          <a:lstStyle/>
          <a:p>
            <a:r>
              <a:rPr lang="en-US" b="1" dirty="0" smtClean="0"/>
              <a:t>Bridging the gap for holistic ministry </a:t>
            </a:r>
            <a:endParaRPr lang="en-US" b="1" dirty="0"/>
          </a:p>
        </p:txBody>
      </p:sp>
      <p:sp>
        <p:nvSpPr>
          <p:cNvPr id="2" name="Title 1"/>
          <p:cNvSpPr>
            <a:spLocks noGrp="1"/>
          </p:cNvSpPr>
          <p:nvPr>
            <p:ph type="ctrTitle"/>
          </p:nvPr>
        </p:nvSpPr>
        <p:spPr>
          <a:xfrm>
            <a:off x="533400" y="914400"/>
            <a:ext cx="6629400" cy="2057401"/>
          </a:xfrm>
        </p:spPr>
        <p:txBody>
          <a:bodyPr/>
          <a:lstStyle/>
          <a:p>
            <a:r>
              <a:rPr lang="en-US" dirty="0" smtClean="0"/>
              <a:t>Community service and compassion ministries </a:t>
            </a:r>
            <a:endParaRPr lang="en-US" dirty="0"/>
          </a:p>
        </p:txBody>
      </p:sp>
      <p:pic>
        <p:nvPicPr>
          <p:cNvPr id="1034" name="Picture 10" descr="Helping People | HELPING PEO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895600"/>
            <a:ext cx="3262168"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9712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a:solidFill>
                  <a:srgbClr val="93A299">
                    <a:lumMod val="75000"/>
                  </a:srgbClr>
                </a:solidFill>
                <a:latin typeface="Calibri"/>
                <a:ea typeface="Calibri"/>
                <a:cs typeface="Times New Roman"/>
              </a:rPr>
              <a:t>Compassion Ministries Leader’s Job </a:t>
            </a:r>
            <a:r>
              <a:rPr lang="en-US" sz="3600" dirty="0" smtClean="0">
                <a:solidFill>
                  <a:srgbClr val="93A299">
                    <a:lumMod val="75000"/>
                  </a:srgbClr>
                </a:solidFill>
                <a:latin typeface="Calibri"/>
                <a:ea typeface="Calibri"/>
                <a:cs typeface="Times New Roman"/>
              </a:rPr>
              <a:t>Description</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Your mission is to promote the full inclusion of adults and children with disabilities in your church as they develop their spiritual gifts and grow in their relationship with God.</a:t>
            </a:r>
          </a:p>
          <a:p>
            <a:endParaRPr lang="en-US" dirty="0"/>
          </a:p>
        </p:txBody>
      </p:sp>
    </p:spTree>
    <p:extLst>
      <p:ext uri="{BB962C8B-B14F-4D97-AF65-F5344CB8AC3E}">
        <p14:creationId xmlns:p14="http://schemas.microsoft.com/office/powerpoint/2010/main" val="6570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3A299">
                    <a:lumMod val="75000"/>
                  </a:srgbClr>
                </a:solidFill>
                <a:latin typeface="Calibri"/>
                <a:ea typeface="Calibri"/>
                <a:cs typeface="Times New Roman"/>
              </a:rPr>
              <a:t>Job </a:t>
            </a:r>
            <a:r>
              <a:rPr lang="en-US" sz="3200" dirty="0" smtClean="0">
                <a:solidFill>
                  <a:srgbClr val="93A299">
                    <a:lumMod val="75000"/>
                  </a:srgbClr>
                </a:solidFill>
                <a:latin typeface="Calibri"/>
                <a:ea typeface="Calibri"/>
                <a:cs typeface="Times New Roman"/>
              </a:rPr>
              <a:t>Description</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You are responsible for educating your local church leaders and church members about welcoming and including members with disabilities, as well as, ministering to people with disabilities in the community.</a:t>
            </a:r>
            <a:endParaRPr lang="en-US" dirty="0">
              <a:effectLst/>
              <a:latin typeface="Calibri"/>
              <a:ea typeface="Calibri"/>
              <a:cs typeface="Times New Roman"/>
            </a:endParaRPr>
          </a:p>
        </p:txBody>
      </p:sp>
    </p:spTree>
    <p:extLst>
      <p:ext uri="{BB962C8B-B14F-4D97-AF65-F5344CB8AC3E}">
        <p14:creationId xmlns:p14="http://schemas.microsoft.com/office/powerpoint/2010/main" val="417606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3A299">
                    <a:lumMod val="75000"/>
                  </a:srgbClr>
                </a:solidFill>
                <a:latin typeface="Calibri"/>
                <a:ea typeface="Calibri"/>
                <a:cs typeface="Times New Roman"/>
              </a:rPr>
              <a:t>Job </a:t>
            </a:r>
            <a:r>
              <a:rPr lang="en-US" sz="3200" dirty="0" smtClean="0">
                <a:solidFill>
                  <a:srgbClr val="93A299">
                    <a:lumMod val="75000"/>
                  </a:srgbClr>
                </a:solidFill>
                <a:latin typeface="Calibri"/>
                <a:ea typeface="Calibri"/>
                <a:cs typeface="Times New Roman"/>
              </a:rPr>
              <a:t>Description</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As Seventh-day Adventists, we have a higher mandate than civil laws to welcome, accommodate and include individuals with disabilities into our congregation.</a:t>
            </a:r>
            <a:endParaRPr lang="en-US" dirty="0">
              <a:effectLst/>
              <a:latin typeface="Calibri"/>
              <a:ea typeface="Calibri"/>
              <a:cs typeface="Times New Roman"/>
            </a:endParaRPr>
          </a:p>
        </p:txBody>
      </p:sp>
    </p:spTree>
    <p:extLst>
      <p:ext uri="{BB962C8B-B14F-4D97-AF65-F5344CB8AC3E}">
        <p14:creationId xmlns:p14="http://schemas.microsoft.com/office/powerpoint/2010/main" val="22807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a:latin typeface="Calibri"/>
                <a:ea typeface="Calibri"/>
                <a:cs typeface="Times New Roman"/>
              </a:rPr>
              <a:t>John 13:34-35</a:t>
            </a:r>
            <a:br>
              <a:rPr lang="en-US" sz="36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baseline="30000" dirty="0"/>
              <a:t>34 </a:t>
            </a:r>
            <a:r>
              <a:rPr lang="en-US" dirty="0"/>
              <a:t>A new commandment I give to you, that you love one another; as I have loved you, that you also love one another. </a:t>
            </a:r>
            <a:r>
              <a:rPr lang="en-US" baseline="30000" dirty="0"/>
              <a:t>35 </a:t>
            </a:r>
            <a:r>
              <a:rPr lang="en-US" dirty="0"/>
              <a:t>By this all will know that you are My disciples, if you have love for one another.”</a:t>
            </a:r>
          </a:p>
        </p:txBody>
      </p:sp>
    </p:spTree>
    <p:extLst>
      <p:ext uri="{BB962C8B-B14F-4D97-AF65-F5344CB8AC3E}">
        <p14:creationId xmlns:p14="http://schemas.microsoft.com/office/powerpoint/2010/main" val="178233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a:t>
            </a:r>
            <a:endParaRPr lang="en-US" dirty="0"/>
          </a:p>
        </p:txBody>
      </p:sp>
      <p:sp>
        <p:nvSpPr>
          <p:cNvPr id="3" name="Content Placeholder 2"/>
          <p:cNvSpPr>
            <a:spLocks noGrp="1"/>
          </p:cNvSpPr>
          <p:nvPr>
            <p:ph idx="1"/>
          </p:nvPr>
        </p:nvSpPr>
        <p:spPr/>
        <p:txBody>
          <a:bodyPr/>
          <a:lstStyle/>
          <a:p>
            <a:r>
              <a:rPr lang="en-US" dirty="0"/>
              <a:t>Of the 35 miracles that Jesus performed, </a:t>
            </a:r>
            <a:endParaRPr lang="en-US" dirty="0" smtClean="0"/>
          </a:p>
          <a:p>
            <a:r>
              <a:rPr lang="en-US" dirty="0" smtClean="0"/>
              <a:t>27 </a:t>
            </a:r>
            <a:r>
              <a:rPr lang="en-US" dirty="0"/>
              <a:t>were for people with </a:t>
            </a:r>
            <a:r>
              <a:rPr lang="en-US" dirty="0" smtClean="0"/>
              <a:t>disabilities’</a:t>
            </a:r>
          </a:p>
          <a:p>
            <a:r>
              <a:rPr lang="en-US" dirty="0" smtClean="0"/>
              <a:t> An </a:t>
            </a:r>
            <a:r>
              <a:rPr lang="en-US" dirty="0"/>
              <a:t>estimated 77% of His time was spent in ministering to those with disabilities. </a:t>
            </a:r>
            <a:endParaRPr lang="en-US" dirty="0" smtClean="0"/>
          </a:p>
          <a:p>
            <a:r>
              <a:rPr lang="en-US" dirty="0" smtClean="0"/>
              <a:t>Jesus</a:t>
            </a:r>
            <a:r>
              <a:rPr lang="en-US" dirty="0"/>
              <a:t>’ life demonstrated the importance of reaching </a:t>
            </a:r>
            <a:r>
              <a:rPr lang="en-US" b="1" dirty="0"/>
              <a:t>all</a:t>
            </a:r>
            <a:r>
              <a:rPr lang="en-US" dirty="0"/>
              <a:t> with the Gospel message.</a:t>
            </a:r>
          </a:p>
        </p:txBody>
      </p:sp>
    </p:spTree>
    <p:extLst>
      <p:ext uri="{BB962C8B-B14F-4D97-AF65-F5344CB8AC3E}">
        <p14:creationId xmlns:p14="http://schemas.microsoft.com/office/powerpoint/2010/main" val="95854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sz="3600" dirty="0">
                <a:latin typeface="Calibri"/>
                <a:ea typeface="Calibri"/>
                <a:cs typeface="Times New Roman"/>
              </a:rPr>
              <a:t>John 13:34-35</a:t>
            </a:r>
            <a:br>
              <a:rPr lang="en-US" sz="3600" dirty="0">
                <a:latin typeface="Calibri"/>
                <a:ea typeface="Calibri"/>
                <a:cs typeface="Times New Roman"/>
              </a:rPr>
            </a:br>
            <a:endParaRPr lang="en-US" dirty="0"/>
          </a:p>
        </p:txBody>
      </p:sp>
      <p:sp>
        <p:nvSpPr>
          <p:cNvPr id="3" name="Content Placeholder 2"/>
          <p:cNvSpPr>
            <a:spLocks noGrp="1"/>
          </p:cNvSpPr>
          <p:nvPr>
            <p:ph idx="1"/>
          </p:nvPr>
        </p:nvSpPr>
        <p:spPr/>
        <p:txBody>
          <a:bodyPr/>
          <a:lstStyle/>
          <a:p>
            <a:r>
              <a:rPr lang="en-US" baseline="30000" dirty="0"/>
              <a:t>34 </a:t>
            </a:r>
            <a:r>
              <a:rPr lang="en-US" dirty="0"/>
              <a:t>A new commandment I give to you, that you love one another; as I have loved you, that you also love one another. </a:t>
            </a:r>
            <a:r>
              <a:rPr lang="en-US" baseline="30000" dirty="0"/>
              <a:t>35 </a:t>
            </a:r>
            <a:r>
              <a:rPr lang="en-US" dirty="0"/>
              <a:t>By this all will know that you are My disciples, if you have love for one another.”</a:t>
            </a:r>
          </a:p>
        </p:txBody>
      </p:sp>
    </p:spTree>
    <p:extLst>
      <p:ext uri="{BB962C8B-B14F-4D97-AF65-F5344CB8AC3E}">
        <p14:creationId xmlns:p14="http://schemas.microsoft.com/office/powerpoint/2010/main" val="38341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Mission</a:t>
            </a:r>
            <a:br>
              <a:rPr lang="en-US" dirty="0"/>
            </a:br>
            <a:endParaRPr lang="en-US" dirty="0"/>
          </a:p>
        </p:txBody>
      </p:sp>
      <p:sp>
        <p:nvSpPr>
          <p:cNvPr id="3" name="Content Placeholder 2"/>
          <p:cNvSpPr>
            <a:spLocks noGrp="1"/>
          </p:cNvSpPr>
          <p:nvPr>
            <p:ph idx="1"/>
          </p:nvPr>
        </p:nvSpPr>
        <p:spPr/>
        <p:txBody>
          <a:bodyPr/>
          <a:lstStyle/>
          <a:p>
            <a:r>
              <a:rPr lang="en-US" dirty="0"/>
              <a:t>To support all people in their relationship with God.</a:t>
            </a:r>
          </a:p>
          <a:p>
            <a:r>
              <a:rPr lang="en-US" dirty="0"/>
              <a:t>To promote full inclusion of church members with disabilities in church activities, including worship, education, fellowship, service, and leadership.</a:t>
            </a:r>
          </a:p>
          <a:p>
            <a:endParaRPr lang="en-US" dirty="0"/>
          </a:p>
        </p:txBody>
      </p:sp>
    </p:spTree>
    <p:extLst>
      <p:ext uri="{BB962C8B-B14F-4D97-AF65-F5344CB8AC3E}">
        <p14:creationId xmlns:p14="http://schemas.microsoft.com/office/powerpoint/2010/main" val="81628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Calibri"/>
                <a:ea typeface="Calibri"/>
                <a:cs typeface="Times New Roman"/>
              </a:rPr>
              <a:t>To nurture all people as they develop and use their talents given by God.</a:t>
            </a:r>
          </a:p>
          <a:p>
            <a:pPr marL="0" marR="0">
              <a:lnSpc>
                <a:spcPct val="115000"/>
              </a:lnSpc>
              <a:spcBef>
                <a:spcPts val="0"/>
              </a:spcBef>
              <a:spcAft>
                <a:spcPts val="1000"/>
              </a:spcAft>
            </a:pPr>
            <a:r>
              <a:rPr lang="en-US" dirty="0">
                <a:latin typeface="Calibri"/>
                <a:ea typeface="Calibri"/>
                <a:cs typeface="Times New Roman"/>
              </a:rPr>
              <a:t>To educate local church leaders about the needs of adults and children with disabilities.</a:t>
            </a:r>
          </a:p>
          <a:p>
            <a:endParaRPr lang="en-US" dirty="0"/>
          </a:p>
        </p:txBody>
      </p:sp>
    </p:spTree>
    <p:extLst>
      <p:ext uri="{BB962C8B-B14F-4D97-AF65-F5344CB8AC3E}">
        <p14:creationId xmlns:p14="http://schemas.microsoft.com/office/powerpoint/2010/main" val="379203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spcBef>
                <a:spcPts val="0"/>
              </a:spcBef>
              <a:buClrTx/>
              <a:buNone/>
            </a:pPr>
            <a:r>
              <a:rPr lang="en-US" sz="3600" b="1" i="1" dirty="0">
                <a:solidFill>
                  <a:srgbClr val="CF543F">
                    <a:lumMod val="75000"/>
                  </a:srgbClr>
                </a:solidFill>
              </a:rPr>
              <a:t>Too often we underestimate the power of a touch, a smile, a kind word, a listening ear, an honest compliment or the smallest act of caring </a:t>
            </a:r>
            <a:r>
              <a:rPr lang="en-US" sz="3600" i="1" dirty="0">
                <a:solidFill>
                  <a:schemeClr val="tx1"/>
                </a:solidFill>
              </a:rPr>
              <a:t>all</a:t>
            </a:r>
            <a:r>
              <a:rPr lang="en-US" sz="3600" b="1" i="1" dirty="0">
                <a:solidFill>
                  <a:schemeClr val="tx1"/>
                </a:solidFill>
              </a:rPr>
              <a:t> </a:t>
            </a:r>
            <a:r>
              <a:rPr lang="en-US" sz="3600" b="1" i="1" dirty="0">
                <a:solidFill>
                  <a:srgbClr val="CF543F">
                    <a:lumMod val="75000"/>
                  </a:srgbClr>
                </a:solidFill>
              </a:rPr>
              <a:t>of which have the potential to turn a life around. </a:t>
            </a:r>
            <a:endParaRPr lang="en-GB" sz="3600" b="1" i="1" dirty="0">
              <a:solidFill>
                <a:srgbClr val="CF543F">
                  <a:lumMod val="75000"/>
                </a:srgbClr>
              </a:solidFill>
            </a:endParaRPr>
          </a:p>
          <a:p>
            <a:endParaRPr lang="en-US" dirty="0"/>
          </a:p>
        </p:txBody>
      </p:sp>
    </p:spTree>
    <p:extLst>
      <p:ext uri="{BB962C8B-B14F-4D97-AF65-F5344CB8AC3E}">
        <p14:creationId xmlns:p14="http://schemas.microsoft.com/office/powerpoint/2010/main" val="221572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solidFill>
                  <a:srgbClr val="943634"/>
                </a:solidFill>
                <a:ea typeface="Calibri"/>
                <a:cs typeface="Times New Roman"/>
              </a:rPr>
              <a:t>WHAT IS ADVENTIST COMMUNITY </a:t>
            </a:r>
            <a:r>
              <a:rPr lang="en-US" b="1" dirty="0" smtClean="0">
                <a:solidFill>
                  <a:srgbClr val="943634"/>
                </a:solidFill>
                <a:ea typeface="Calibri"/>
                <a:cs typeface="Times New Roman"/>
              </a:rPr>
              <a:t>SERVICES (ACS)</a:t>
            </a:r>
            <a:endParaRPr lang="en-US" dirty="0"/>
          </a:p>
        </p:txBody>
      </p:sp>
      <p:sp>
        <p:nvSpPr>
          <p:cNvPr id="3" name="Content Placeholder 2"/>
          <p:cNvSpPr>
            <a:spLocks noGrp="1"/>
          </p:cNvSpPr>
          <p:nvPr>
            <p:ph idx="1"/>
          </p:nvPr>
        </p:nvSpPr>
        <p:spPr/>
        <p:txBody>
          <a:bodyPr>
            <a:normAutofit/>
          </a:bodyPr>
          <a:lstStyle/>
          <a:p>
            <a:pPr marL="0" marR="0" indent="0">
              <a:lnSpc>
                <a:spcPct val="115000"/>
              </a:lnSpc>
              <a:spcBef>
                <a:spcPts val="0"/>
              </a:spcBef>
              <a:spcAft>
                <a:spcPts val="1000"/>
              </a:spcAft>
              <a:buNone/>
            </a:pPr>
            <a:endParaRPr lang="en-US" dirty="0" smtClean="0">
              <a:ea typeface="Calibri"/>
              <a:cs typeface="Times New Roman"/>
            </a:endParaRPr>
          </a:p>
          <a:p>
            <a:pPr marL="0" marR="0">
              <a:lnSpc>
                <a:spcPct val="115000"/>
              </a:lnSpc>
              <a:spcBef>
                <a:spcPts val="0"/>
              </a:spcBef>
              <a:spcAft>
                <a:spcPts val="1000"/>
              </a:spcAft>
            </a:pPr>
            <a:r>
              <a:rPr lang="en-US" dirty="0" smtClean="0">
                <a:ea typeface="Calibri"/>
                <a:cs typeface="Times New Roman"/>
              </a:rPr>
              <a:t>ACS </a:t>
            </a:r>
            <a:r>
              <a:rPr lang="en-US" dirty="0">
                <a:ea typeface="Calibri"/>
                <a:cs typeface="Times New Roman"/>
              </a:rPr>
              <a:t>is a community outreach ministry of the Seventh-day Adventist Church that umbrellas at least seven main services</a:t>
            </a:r>
            <a:r>
              <a:rPr lang="en-US" dirty="0" smtClean="0">
                <a:ea typeface="Calibri"/>
                <a:cs typeface="Times New Roman"/>
              </a:rPr>
              <a:t>.</a:t>
            </a:r>
          </a:p>
          <a:p>
            <a:pPr marL="114300" lvl="0" indent="0" algn="ctr">
              <a:buClr>
                <a:srgbClr val="93A299"/>
              </a:buClr>
              <a:buNone/>
            </a:pPr>
            <a:r>
              <a:rPr lang="en-US" sz="2200" dirty="0">
                <a:solidFill>
                  <a:srgbClr val="CF543F">
                    <a:lumMod val="75000"/>
                  </a:srgbClr>
                </a:solidFill>
                <a:latin typeface="Book Antiqua"/>
              </a:rPr>
              <a:t>One of life’s most persistent and urgent question is </a:t>
            </a:r>
          </a:p>
          <a:p>
            <a:pPr marL="114300" lvl="0" indent="0" algn="ctr">
              <a:buClr>
                <a:srgbClr val="93A299"/>
              </a:buClr>
              <a:buNone/>
            </a:pPr>
            <a:r>
              <a:rPr lang="en-US" sz="2200" b="1" dirty="0">
                <a:solidFill>
                  <a:srgbClr val="CF543F">
                    <a:lumMod val="75000"/>
                  </a:srgbClr>
                </a:solidFill>
                <a:latin typeface="Book Antiqua"/>
              </a:rPr>
              <a:t>“What are we doing for others?”</a:t>
            </a:r>
          </a:p>
          <a:p>
            <a:pPr marL="0" lvl="0">
              <a:lnSpc>
                <a:spcPct val="115000"/>
              </a:lnSpc>
              <a:spcBef>
                <a:spcPts val="0"/>
              </a:spcBef>
              <a:spcAft>
                <a:spcPts val="1000"/>
              </a:spcAft>
              <a:buClr>
                <a:srgbClr val="93A299"/>
              </a:buClr>
            </a:pPr>
            <a:endParaRPr lang="en-US" dirty="0">
              <a:solidFill>
                <a:srgbClr val="564B3C"/>
              </a:solidFill>
              <a:ea typeface="Calibri"/>
              <a:cs typeface="Times New Roman"/>
            </a:endParaRPr>
          </a:p>
          <a:p>
            <a:pPr marL="0" marR="0">
              <a:lnSpc>
                <a:spcPct val="115000"/>
              </a:lnSpc>
              <a:spcBef>
                <a:spcPts val="0"/>
              </a:spcBef>
              <a:spcAft>
                <a:spcPts val="1000"/>
              </a:spcAft>
            </a:pPr>
            <a:endParaRPr lang="en-US" dirty="0" smtClean="0">
              <a:ea typeface="Calibri"/>
              <a:cs typeface="Times New Roman"/>
            </a:endParaRPr>
          </a:p>
          <a:p>
            <a:pPr marL="0" marR="0">
              <a:lnSpc>
                <a:spcPct val="115000"/>
              </a:lnSpc>
              <a:spcBef>
                <a:spcPts val="0"/>
              </a:spcBef>
              <a:spcAft>
                <a:spcPts val="1000"/>
              </a:spcAft>
            </a:pPr>
            <a:endParaRPr lang="en-US" dirty="0">
              <a:ea typeface="Calibri"/>
              <a:cs typeface="Times New Roman"/>
            </a:endParaRPr>
          </a:p>
          <a:p>
            <a:pPr marL="0" marR="0">
              <a:lnSpc>
                <a:spcPct val="115000"/>
              </a:lnSpc>
              <a:spcBef>
                <a:spcPts val="0"/>
              </a:spcBef>
              <a:spcAft>
                <a:spcPts val="1000"/>
              </a:spcAft>
            </a:pPr>
            <a:endParaRPr lang="en-US" dirty="0" smtClean="0">
              <a:ea typeface="Calibri"/>
              <a:cs typeface="Times New Roman"/>
            </a:endParaRPr>
          </a:p>
          <a:p>
            <a:pPr marL="0" marR="0">
              <a:lnSpc>
                <a:spcPct val="115000"/>
              </a:lnSpc>
              <a:spcBef>
                <a:spcPts val="0"/>
              </a:spcBef>
              <a:spcAft>
                <a:spcPts val="1000"/>
              </a:spcAft>
            </a:pPr>
            <a:endParaRPr lang="en-US" dirty="0">
              <a:ea typeface="Calibri"/>
              <a:cs typeface="Times New Roman"/>
            </a:endParaRPr>
          </a:p>
          <a:p>
            <a:pPr marL="0" marR="0">
              <a:lnSpc>
                <a:spcPct val="115000"/>
              </a:lnSpc>
              <a:spcBef>
                <a:spcPts val="0"/>
              </a:spcBef>
              <a:spcAft>
                <a:spcPts val="1000"/>
              </a:spcAft>
            </a:pPr>
            <a:endParaRPr lang="en-US" dirty="0">
              <a:ea typeface="Calibri"/>
              <a:cs typeface="Times New Roman"/>
            </a:endParaRPr>
          </a:p>
        </p:txBody>
      </p:sp>
      <p:sp>
        <p:nvSpPr>
          <p:cNvPr id="4" name="Title 1"/>
          <p:cNvSpPr txBox="1">
            <a:spLocks/>
          </p:cNvSpPr>
          <p:nvPr/>
        </p:nvSpPr>
        <p:spPr>
          <a:xfrm>
            <a:off x="457200" y="1219200"/>
            <a:ext cx="8229600" cy="2286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15000"/>
              </a:lnSpc>
              <a:spcBef>
                <a:spcPts val="0"/>
              </a:spcBef>
              <a:spcAft>
                <a:spcPts val="1000"/>
              </a:spcAft>
            </a:pPr>
            <a:r>
              <a:rPr lang="en-US" b="1" dirty="0" smtClean="0">
                <a:solidFill>
                  <a:srgbClr val="943634"/>
                </a:solidFill>
                <a:ea typeface="Calibri"/>
                <a:cs typeface="Times New Roman"/>
              </a:rPr>
              <a:t>?</a:t>
            </a:r>
            <a:r>
              <a:rPr lang="en-US" sz="2800" dirty="0" smtClean="0">
                <a:solidFill>
                  <a:prstClr val="black"/>
                </a:solidFill>
                <a:ea typeface="Calibri"/>
                <a:cs typeface="Times New Roman"/>
              </a:rPr>
              <a:t/>
            </a:r>
            <a:br>
              <a:rPr lang="en-US" sz="2800" dirty="0" smtClean="0">
                <a:solidFill>
                  <a:prstClr val="black"/>
                </a:solidFill>
                <a:ea typeface="Calibri"/>
                <a:cs typeface="Times New Roman"/>
              </a:rPr>
            </a:br>
            <a:endParaRPr lang="en-US" dirty="0">
              <a:solidFill>
                <a:prstClr val="black"/>
              </a:solidFill>
            </a:endParaRPr>
          </a:p>
        </p:txBody>
      </p:sp>
    </p:spTree>
    <p:extLst>
      <p:ext uri="{BB962C8B-B14F-4D97-AF65-F5344CB8AC3E}">
        <p14:creationId xmlns:p14="http://schemas.microsoft.com/office/powerpoint/2010/main" val="1291476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rPr>
              <a:t>Community Services</a:t>
            </a:r>
            <a:endParaRPr lang="en-US" b="1" dirty="0">
              <a:solidFill>
                <a:schemeClr val="accent2">
                  <a:lumMod val="75000"/>
                </a:schemeClr>
              </a:solidFill>
            </a:endParaRPr>
          </a:p>
        </p:txBody>
      </p:sp>
      <p:sp>
        <p:nvSpPr>
          <p:cNvPr id="3" name="Content Placeholder 2"/>
          <p:cNvSpPr>
            <a:spLocks noGrp="1"/>
          </p:cNvSpPr>
          <p:nvPr>
            <p:ph idx="1"/>
          </p:nvPr>
        </p:nvSpPr>
        <p:spPr/>
        <p:txBody>
          <a:bodyPr>
            <a:normAutofit/>
          </a:bodyPr>
          <a:lstStyle/>
          <a:p>
            <a:pPr lvl="0">
              <a:lnSpc>
                <a:spcPct val="115000"/>
              </a:lnSpc>
              <a:spcBef>
                <a:spcPts val="0"/>
              </a:spcBef>
              <a:buFont typeface="+mj-lt"/>
              <a:buAutoNum type="arabicPeriod"/>
            </a:pPr>
            <a:r>
              <a:rPr lang="en-US" b="1" dirty="0">
                <a:ea typeface="Calibri"/>
                <a:cs typeface="Times New Roman"/>
              </a:rPr>
              <a:t>Emotional and Spiritual Care</a:t>
            </a:r>
            <a:endParaRPr lang="en-US" dirty="0">
              <a:ea typeface="Calibri"/>
              <a:cs typeface="Times New Roman"/>
            </a:endParaRPr>
          </a:p>
          <a:p>
            <a:pPr lvl="0">
              <a:lnSpc>
                <a:spcPct val="115000"/>
              </a:lnSpc>
              <a:spcBef>
                <a:spcPts val="0"/>
              </a:spcBef>
              <a:buFont typeface="+mj-lt"/>
              <a:buAutoNum type="arabicPeriod"/>
            </a:pPr>
            <a:r>
              <a:rPr lang="en-US" b="1" dirty="0">
                <a:ea typeface="Calibri"/>
                <a:cs typeface="Times New Roman"/>
              </a:rPr>
              <a:t>Young Adult Emergency Services Corps (YES</a:t>
            </a:r>
            <a:r>
              <a:rPr lang="en-US" dirty="0">
                <a:ea typeface="Calibri"/>
                <a:cs typeface="Times New Roman"/>
              </a:rPr>
              <a:t>)</a:t>
            </a:r>
          </a:p>
          <a:p>
            <a:pPr lvl="0">
              <a:lnSpc>
                <a:spcPct val="115000"/>
              </a:lnSpc>
              <a:spcBef>
                <a:spcPts val="0"/>
              </a:spcBef>
              <a:buFont typeface="+mj-lt"/>
              <a:buAutoNum type="arabicPeriod"/>
            </a:pPr>
            <a:r>
              <a:rPr lang="en-US" b="1" dirty="0">
                <a:ea typeface="Calibri"/>
                <a:cs typeface="Times New Roman"/>
              </a:rPr>
              <a:t>Older Adult Ministry</a:t>
            </a:r>
            <a:endParaRPr lang="en-US" dirty="0">
              <a:ea typeface="Calibri"/>
              <a:cs typeface="Times New Roman"/>
            </a:endParaRPr>
          </a:p>
          <a:p>
            <a:pPr lvl="0">
              <a:lnSpc>
                <a:spcPct val="115000"/>
              </a:lnSpc>
              <a:spcBef>
                <a:spcPts val="0"/>
              </a:spcBef>
              <a:buFont typeface="+mj-lt"/>
              <a:buAutoNum type="arabicPeriod"/>
            </a:pPr>
            <a:r>
              <a:rPr lang="en-US" b="1" dirty="0">
                <a:ea typeface="Calibri"/>
                <a:cs typeface="Times New Roman"/>
              </a:rPr>
              <a:t>Community Development/Urban Ministry</a:t>
            </a:r>
            <a:endParaRPr lang="en-US" dirty="0">
              <a:ea typeface="Calibri"/>
              <a:cs typeface="Times New Roman"/>
            </a:endParaRPr>
          </a:p>
          <a:p>
            <a:pPr lvl="0">
              <a:lnSpc>
                <a:spcPct val="115000"/>
              </a:lnSpc>
              <a:spcBef>
                <a:spcPts val="0"/>
              </a:spcBef>
              <a:buFont typeface="+mj-lt"/>
              <a:buAutoNum type="arabicPeriod"/>
            </a:pPr>
            <a:r>
              <a:rPr lang="en-US" b="1" dirty="0">
                <a:ea typeface="Calibri"/>
                <a:cs typeface="Times New Roman"/>
              </a:rPr>
              <a:t>Tutoring and Mentoring</a:t>
            </a:r>
            <a:endParaRPr lang="en-US" dirty="0">
              <a:ea typeface="Calibri"/>
              <a:cs typeface="Times New Roman"/>
            </a:endParaRPr>
          </a:p>
          <a:p>
            <a:pPr lvl="0">
              <a:lnSpc>
                <a:spcPct val="115000"/>
              </a:lnSpc>
              <a:spcBef>
                <a:spcPts val="0"/>
              </a:spcBef>
              <a:buFont typeface="+mj-lt"/>
              <a:buAutoNum type="arabicPeriod"/>
            </a:pPr>
            <a:r>
              <a:rPr lang="en-US" b="1" dirty="0">
                <a:ea typeface="Calibri"/>
                <a:cs typeface="Times New Roman"/>
              </a:rPr>
              <a:t>Hope for Humanity</a:t>
            </a:r>
            <a:endParaRPr lang="en-US" dirty="0">
              <a:ea typeface="Calibri"/>
              <a:cs typeface="Times New Roman"/>
            </a:endParaRPr>
          </a:p>
          <a:p>
            <a:pPr lvl="0">
              <a:lnSpc>
                <a:spcPct val="115000"/>
              </a:lnSpc>
              <a:spcBef>
                <a:spcPts val="0"/>
              </a:spcBef>
              <a:spcAft>
                <a:spcPts val="1000"/>
              </a:spcAft>
              <a:buFont typeface="+mj-lt"/>
              <a:buAutoNum type="arabicPeriod"/>
            </a:pPr>
            <a:r>
              <a:rPr lang="en-US" b="1" dirty="0">
                <a:ea typeface="Calibri"/>
                <a:cs typeface="Times New Roman"/>
              </a:rPr>
              <a:t>Disaster Response</a:t>
            </a:r>
            <a:endParaRPr lang="en-US" dirty="0">
              <a:ea typeface="Calibri"/>
              <a:cs typeface="Times New Roman"/>
            </a:endParaRPr>
          </a:p>
          <a:p>
            <a:endParaRPr lang="en-US" dirty="0"/>
          </a:p>
        </p:txBody>
      </p:sp>
      <p:pic>
        <p:nvPicPr>
          <p:cNvPr id="4098" name="Picture 2" descr="Image result for hand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876800"/>
            <a:ext cx="1827675" cy="176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1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15000"/>
              </a:lnSpc>
              <a:spcBef>
                <a:spcPts val="0"/>
              </a:spcBef>
              <a:spcAft>
                <a:spcPts val="1000"/>
              </a:spcAft>
            </a:pPr>
            <a:r>
              <a:rPr lang="en-US" b="1" dirty="0" smtClean="0">
                <a:solidFill>
                  <a:schemeClr val="accent2">
                    <a:lumMod val="75000"/>
                  </a:schemeClr>
                </a:solidFill>
                <a:ea typeface="Calibri"/>
                <a:cs typeface="Times New Roman"/>
              </a:rPr>
              <a:t/>
            </a:r>
            <a:br>
              <a:rPr lang="en-US" b="1" dirty="0" smtClean="0">
                <a:solidFill>
                  <a:schemeClr val="accent2">
                    <a:lumMod val="75000"/>
                  </a:schemeClr>
                </a:solidFill>
                <a:ea typeface="Calibri"/>
                <a:cs typeface="Times New Roman"/>
              </a:rPr>
            </a:br>
            <a:r>
              <a:rPr lang="en-US" b="1" dirty="0" smtClean="0">
                <a:solidFill>
                  <a:schemeClr val="accent2">
                    <a:lumMod val="75000"/>
                  </a:schemeClr>
                </a:solidFill>
                <a:ea typeface="Calibri"/>
                <a:cs typeface="Times New Roman"/>
              </a:rPr>
              <a:t>WHAT </a:t>
            </a:r>
            <a:r>
              <a:rPr lang="en-US" b="1" dirty="0">
                <a:solidFill>
                  <a:schemeClr val="accent2">
                    <a:lumMod val="75000"/>
                  </a:schemeClr>
                </a:solidFill>
                <a:ea typeface="Calibri"/>
                <a:cs typeface="Times New Roman"/>
              </a:rPr>
              <a:t>IS COMPASSION MINISTRIES </a:t>
            </a:r>
            <a:r>
              <a:rPr lang="en-US" sz="2800" dirty="0">
                <a:ea typeface="Calibri"/>
                <a:cs typeface="Times New Roman"/>
              </a:rPr>
              <a:t/>
            </a:r>
            <a:br>
              <a:rPr lang="en-US" sz="2800" dirty="0">
                <a:ea typeface="Calibri"/>
                <a:cs typeface="Times New Roman"/>
              </a:rPr>
            </a:br>
            <a:endParaRPr lang="en-US" dirty="0"/>
          </a:p>
        </p:txBody>
      </p:sp>
      <p:sp>
        <p:nvSpPr>
          <p:cNvPr id="3" name="Content Placeholder 2"/>
          <p:cNvSpPr>
            <a:spLocks noGrp="1"/>
          </p:cNvSpPr>
          <p:nvPr>
            <p:ph idx="1"/>
          </p:nvPr>
        </p:nvSpPr>
        <p:spPr/>
        <p:txBody>
          <a:bodyPr/>
          <a:lstStyle/>
          <a:p>
            <a:pPr fontAlgn="t"/>
            <a:r>
              <a:rPr lang="en-GB" sz="2400" dirty="0"/>
              <a:t>Compassion alludes to kindness and sympathy, but there is something deeper, even more profoundly powerful, in its </a:t>
            </a:r>
            <a:r>
              <a:rPr lang="en-GB" sz="2400" dirty="0">
                <a:solidFill>
                  <a:schemeClr val="accent1">
                    <a:lumMod val="50000"/>
                  </a:schemeClr>
                </a:solidFill>
              </a:rPr>
              <a:t>meaning</a:t>
            </a:r>
            <a:r>
              <a:rPr lang="en-GB" sz="2400" dirty="0"/>
              <a:t>.</a:t>
            </a:r>
            <a:endParaRPr lang="en-US" sz="2400" dirty="0"/>
          </a:p>
        </p:txBody>
      </p:sp>
      <p:sp>
        <p:nvSpPr>
          <p:cNvPr id="5" name="TextBox 4"/>
          <p:cNvSpPr txBox="1"/>
          <p:nvPr/>
        </p:nvSpPr>
        <p:spPr>
          <a:xfrm>
            <a:off x="762000" y="4343400"/>
            <a:ext cx="4419600" cy="1200329"/>
          </a:xfrm>
          <a:prstGeom prst="rect">
            <a:avLst/>
          </a:prstGeom>
          <a:noFill/>
        </p:spPr>
        <p:txBody>
          <a:bodyPr wrap="square" rtlCol="0">
            <a:spAutoFit/>
          </a:bodyPr>
          <a:lstStyle/>
          <a:p>
            <a:pPr algn="ctr"/>
            <a:r>
              <a:rPr lang="en-US" dirty="0">
                <a:solidFill>
                  <a:srgbClr val="CF543F">
                    <a:lumMod val="50000"/>
                  </a:srgbClr>
                </a:solidFill>
              </a:rPr>
              <a:t>Our sorrows and wounds are healed only when we touch</a:t>
            </a:r>
          </a:p>
          <a:p>
            <a:pPr algn="ctr"/>
            <a:r>
              <a:rPr lang="en-US" dirty="0">
                <a:solidFill>
                  <a:srgbClr val="CF543F">
                    <a:lumMod val="50000"/>
                  </a:srgbClr>
                </a:solidFill>
              </a:rPr>
              <a:t> them with compassion. </a:t>
            </a:r>
          </a:p>
          <a:p>
            <a:pPr algn="ctr"/>
            <a:r>
              <a:rPr lang="en-US" dirty="0">
                <a:solidFill>
                  <a:srgbClr val="CF543F">
                    <a:lumMod val="50000"/>
                  </a:srgbClr>
                </a:solidFill>
              </a:rPr>
              <a:t>  - </a:t>
            </a:r>
            <a:r>
              <a:rPr lang="en-US" sz="900" dirty="0">
                <a:solidFill>
                  <a:srgbClr val="CF543F">
                    <a:lumMod val="50000"/>
                  </a:srgbClr>
                </a:solidFill>
              </a:rPr>
              <a:t>Buddha</a:t>
            </a:r>
            <a:endParaRPr lang="en-GB" sz="900" dirty="0">
              <a:solidFill>
                <a:srgbClr val="CF543F">
                  <a:lumMod val="50000"/>
                </a:srgbClr>
              </a:solidFill>
            </a:endParaRPr>
          </a:p>
        </p:txBody>
      </p:sp>
      <p:pic>
        <p:nvPicPr>
          <p:cNvPr id="3076" name="Picture 4" descr="Image result for compas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048000"/>
            <a:ext cx="2685473" cy="2148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96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rPr>
              <a:t>Compassion ministries </a:t>
            </a:r>
            <a:endParaRPr lang="en-GB" b="1" dirty="0">
              <a:solidFill>
                <a:schemeClr val="accent2">
                  <a:lumMod val="75000"/>
                </a:schemeClr>
              </a:solidFill>
            </a:endParaRPr>
          </a:p>
        </p:txBody>
      </p:sp>
      <p:pic>
        <p:nvPicPr>
          <p:cNvPr id="7170" name="Picture 2" descr="http://www.perkins.org/sites/default/files/iep.jpg"/>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a:stretch>
            <a:fillRect/>
          </a:stretch>
        </p:blipFill>
        <p:spPr bwMode="auto">
          <a:xfrm>
            <a:off x="5943600" y="1752600"/>
            <a:ext cx="2114843" cy="1676400"/>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Image result for Pictures of Handicapped Women"/>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4419600" y="3662218"/>
            <a:ext cx="1895475" cy="2838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9600" y="2057400"/>
            <a:ext cx="5181600" cy="2862322"/>
          </a:xfrm>
          <a:prstGeom prst="rect">
            <a:avLst/>
          </a:prstGeom>
          <a:noFill/>
        </p:spPr>
        <p:txBody>
          <a:bodyPr wrap="square" rtlCol="0">
            <a:spAutoFit/>
          </a:bodyPr>
          <a:lstStyle/>
          <a:p>
            <a:r>
              <a:rPr lang="en-US" dirty="0">
                <a:solidFill>
                  <a:prstClr val="black"/>
                </a:solidFill>
              </a:rPr>
              <a:t>Providing education, services and resources for the: </a:t>
            </a:r>
          </a:p>
          <a:p>
            <a:endParaRPr lang="en-US" dirty="0">
              <a:solidFill>
                <a:prstClr val="black"/>
              </a:solidFill>
            </a:endParaRPr>
          </a:p>
          <a:p>
            <a:pPr marL="285750" indent="-285750">
              <a:buFont typeface="Arial" panose="020B0604020202020204" pitchFamily="34" charset="0"/>
              <a:buChar char="•"/>
            </a:pPr>
            <a:r>
              <a:rPr lang="en-US" dirty="0">
                <a:solidFill>
                  <a:prstClr val="black"/>
                </a:solidFill>
              </a:rPr>
              <a:t>Blind/visually impaired </a:t>
            </a:r>
          </a:p>
          <a:p>
            <a:pPr marL="285750" indent="-285750">
              <a:buFont typeface="Arial" panose="020B0604020202020204" pitchFamily="34" charset="0"/>
              <a:buChar char="•"/>
            </a:pPr>
            <a:endParaRPr lang="en-US" dirty="0">
              <a:solidFill>
                <a:prstClr val="black"/>
              </a:solidFill>
            </a:endParaRPr>
          </a:p>
          <a:p>
            <a:pPr marL="285750" indent="-285750">
              <a:buFont typeface="Arial" panose="020B0604020202020204" pitchFamily="34" charset="0"/>
              <a:buChar char="•"/>
            </a:pPr>
            <a:r>
              <a:rPr lang="en-US" dirty="0">
                <a:solidFill>
                  <a:prstClr val="black"/>
                </a:solidFill>
              </a:rPr>
              <a:t>Hearing Impaired/deaf</a:t>
            </a:r>
          </a:p>
          <a:p>
            <a:pPr marL="285750" indent="-285750">
              <a:buFont typeface="Arial" panose="020B0604020202020204" pitchFamily="34" charset="0"/>
              <a:buChar char="•"/>
            </a:pPr>
            <a:endParaRPr lang="en-US" dirty="0">
              <a:solidFill>
                <a:prstClr val="black"/>
              </a:solidFill>
            </a:endParaRPr>
          </a:p>
          <a:p>
            <a:pPr marL="285750" indent="-285750">
              <a:buFont typeface="Arial" panose="020B0604020202020204" pitchFamily="34" charset="0"/>
              <a:buChar char="•"/>
            </a:pPr>
            <a:r>
              <a:rPr lang="en-US" dirty="0">
                <a:solidFill>
                  <a:prstClr val="black"/>
                </a:solidFill>
              </a:rPr>
              <a:t>Mentally Challenged</a:t>
            </a:r>
          </a:p>
          <a:p>
            <a:endParaRPr lang="en-US" dirty="0">
              <a:solidFill>
                <a:prstClr val="black"/>
              </a:solidFill>
            </a:endParaRPr>
          </a:p>
          <a:p>
            <a:pPr marL="285750" indent="-285750">
              <a:buFont typeface="Arial" panose="020B0604020202020204" pitchFamily="34" charset="0"/>
              <a:buChar char="•"/>
            </a:pPr>
            <a:r>
              <a:rPr lang="en-US" dirty="0">
                <a:solidFill>
                  <a:prstClr val="black"/>
                </a:solidFill>
              </a:rPr>
              <a:t>Physically Challenged </a:t>
            </a:r>
          </a:p>
        </p:txBody>
      </p:sp>
    </p:spTree>
    <p:extLst>
      <p:ext uri="{BB962C8B-B14F-4D97-AF65-F5344CB8AC3E}">
        <p14:creationId xmlns:p14="http://schemas.microsoft.com/office/powerpoint/2010/main" val="247304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2">
                    <a:lumMod val="75000"/>
                  </a:schemeClr>
                </a:solidFill>
              </a:rPr>
              <a:t>THE DIFFERENCE BETWEEN COMPASSION MINISTRIES AND COMMUNITY SERVICES</a:t>
            </a:r>
            <a:endParaRPr lang="en-US" sz="2800" dirty="0">
              <a:solidFill>
                <a:schemeClr val="accent2">
                  <a:lumMod val="75000"/>
                </a:schemeClr>
              </a:solidFill>
            </a:endParaRPr>
          </a:p>
        </p:txBody>
      </p:sp>
      <p:sp>
        <p:nvSpPr>
          <p:cNvPr id="3" name="Content Placeholder 2"/>
          <p:cNvSpPr>
            <a:spLocks noGrp="1"/>
          </p:cNvSpPr>
          <p:nvPr>
            <p:ph sz="half" idx="1"/>
          </p:nvPr>
        </p:nvSpPr>
        <p:spPr/>
        <p:txBody>
          <a:bodyPr>
            <a:normAutofit fontScale="85000" lnSpcReduction="10000"/>
          </a:bodyPr>
          <a:lstStyle/>
          <a:p>
            <a:pPr marL="114300" indent="0">
              <a:buNone/>
            </a:pPr>
            <a:r>
              <a:rPr lang="en-US" b="1" dirty="0">
                <a:solidFill>
                  <a:schemeClr val="accent2">
                    <a:lumMod val="75000"/>
                  </a:schemeClr>
                </a:solidFill>
              </a:rPr>
              <a:t>COMMUNITY </a:t>
            </a:r>
            <a:r>
              <a:rPr lang="en-US" b="1" dirty="0" smtClean="0">
                <a:solidFill>
                  <a:schemeClr val="accent2">
                    <a:lumMod val="75000"/>
                  </a:schemeClr>
                </a:solidFill>
              </a:rPr>
              <a:t>SERVICES</a:t>
            </a:r>
          </a:p>
          <a:p>
            <a:r>
              <a:rPr lang="en-US" sz="2400" dirty="0">
                <a:ea typeface="Calibri"/>
                <a:cs typeface="Calibri"/>
              </a:rPr>
              <a:t>Exists in the actions of working for the downtrodden and needy in </a:t>
            </a:r>
            <a:r>
              <a:rPr lang="en-US" sz="2400" dirty="0" smtClean="0">
                <a:ea typeface="Calibri"/>
                <a:cs typeface="Calibri"/>
              </a:rPr>
              <a:t>society</a:t>
            </a:r>
          </a:p>
          <a:p>
            <a:pPr marL="114300" indent="0">
              <a:buNone/>
            </a:pPr>
            <a:endParaRPr lang="en-US" dirty="0" smtClean="0">
              <a:ea typeface="Calibri"/>
              <a:cs typeface="Calibri"/>
            </a:endParaRPr>
          </a:p>
          <a:p>
            <a:pPr>
              <a:lnSpc>
                <a:spcPct val="115000"/>
              </a:lnSpc>
              <a:spcBef>
                <a:spcPts val="0"/>
              </a:spcBef>
              <a:spcAft>
                <a:spcPts val="1000"/>
              </a:spcAft>
            </a:pPr>
            <a:r>
              <a:rPr lang="en-US" sz="2600" dirty="0" smtClean="0">
                <a:ea typeface="Calibri"/>
                <a:cs typeface="Calibri"/>
              </a:rPr>
              <a:t>Has to do with the Productive </a:t>
            </a:r>
            <a:r>
              <a:rPr lang="en-US" sz="2600" b="1" dirty="0">
                <a:solidFill>
                  <a:schemeClr val="accent2">
                    <a:lumMod val="75000"/>
                  </a:schemeClr>
                </a:solidFill>
                <a:ea typeface="Calibri"/>
                <a:cs typeface="Calibri"/>
              </a:rPr>
              <a:t>actions</a:t>
            </a:r>
            <a:r>
              <a:rPr lang="en-US" sz="2600" dirty="0">
                <a:ea typeface="Calibri"/>
                <a:cs typeface="Calibri"/>
              </a:rPr>
              <a:t> that uplift society </a:t>
            </a:r>
            <a:endParaRPr lang="en-US" sz="2600" dirty="0">
              <a:ea typeface="Calibri"/>
              <a:cs typeface="Times New Roman"/>
            </a:endParaRPr>
          </a:p>
          <a:p>
            <a:endParaRPr lang="en-US" dirty="0"/>
          </a:p>
        </p:txBody>
      </p:sp>
      <p:sp>
        <p:nvSpPr>
          <p:cNvPr id="4" name="Content Placeholder 3"/>
          <p:cNvSpPr>
            <a:spLocks noGrp="1"/>
          </p:cNvSpPr>
          <p:nvPr>
            <p:ph sz="half" idx="2"/>
          </p:nvPr>
        </p:nvSpPr>
        <p:spPr/>
        <p:txBody>
          <a:bodyPr>
            <a:normAutofit fontScale="85000" lnSpcReduction="10000"/>
          </a:bodyPr>
          <a:lstStyle/>
          <a:p>
            <a:pPr marL="0" marR="0" indent="0" algn="ctr">
              <a:lnSpc>
                <a:spcPct val="115000"/>
              </a:lnSpc>
              <a:spcBef>
                <a:spcPts val="0"/>
              </a:spcBef>
              <a:spcAft>
                <a:spcPts val="1000"/>
              </a:spcAft>
              <a:buNone/>
            </a:pPr>
            <a:r>
              <a:rPr lang="en-US" b="1" dirty="0" smtClean="0">
                <a:solidFill>
                  <a:schemeClr val="accent2">
                    <a:lumMod val="75000"/>
                  </a:schemeClr>
                </a:solidFill>
                <a:ea typeface="Calibri"/>
                <a:cs typeface="Calibri"/>
              </a:rPr>
              <a:t>COMPASSION MINISTRIES</a:t>
            </a:r>
          </a:p>
          <a:p>
            <a:pPr indent="-342900" algn="ctr">
              <a:lnSpc>
                <a:spcPct val="115000"/>
              </a:lnSpc>
              <a:spcBef>
                <a:spcPts val="0"/>
              </a:spcBef>
              <a:spcAft>
                <a:spcPts val="1000"/>
              </a:spcAft>
            </a:pPr>
            <a:r>
              <a:rPr lang="en-US" sz="2400" dirty="0" smtClean="0"/>
              <a:t>Deal with the deep </a:t>
            </a:r>
            <a:r>
              <a:rPr lang="en-US" sz="2400" dirty="0"/>
              <a:t>awareness of the suffering of </a:t>
            </a:r>
            <a:r>
              <a:rPr lang="en-US" sz="2400" dirty="0" smtClean="0"/>
              <a:t>another, </a:t>
            </a:r>
            <a:r>
              <a:rPr lang="en-US" sz="2400" dirty="0"/>
              <a:t>coupled with the emotion and desire to relieve it</a:t>
            </a:r>
            <a:r>
              <a:rPr lang="en-US" sz="2400" dirty="0" smtClean="0"/>
              <a:t>.</a:t>
            </a:r>
          </a:p>
          <a:p>
            <a:pPr>
              <a:lnSpc>
                <a:spcPct val="115000"/>
              </a:lnSpc>
              <a:spcBef>
                <a:spcPts val="0"/>
              </a:spcBef>
              <a:spcAft>
                <a:spcPts val="1000"/>
              </a:spcAft>
            </a:pPr>
            <a:r>
              <a:rPr lang="en-US" sz="2400" dirty="0">
                <a:ea typeface="Calibri"/>
                <a:cs typeface="Calibri"/>
              </a:rPr>
              <a:t>Involves the sharing of </a:t>
            </a:r>
            <a:r>
              <a:rPr lang="en-US" sz="2400" b="1" dirty="0">
                <a:solidFill>
                  <a:schemeClr val="accent2">
                    <a:lumMod val="75000"/>
                  </a:schemeClr>
                </a:solidFill>
                <a:ea typeface="Calibri"/>
                <a:cs typeface="Calibri"/>
              </a:rPr>
              <a:t>emotions</a:t>
            </a:r>
            <a:r>
              <a:rPr lang="en-US" sz="2400" dirty="0">
                <a:solidFill>
                  <a:schemeClr val="accent2">
                    <a:lumMod val="75000"/>
                  </a:schemeClr>
                </a:solidFill>
                <a:ea typeface="Calibri"/>
                <a:cs typeface="Calibri"/>
              </a:rPr>
              <a:t> </a:t>
            </a:r>
            <a:r>
              <a:rPr lang="en-US" sz="2400" dirty="0">
                <a:ea typeface="Calibri"/>
                <a:cs typeface="Calibri"/>
              </a:rPr>
              <a:t>of pity, concern, empathy for one’s hardships</a:t>
            </a:r>
            <a:endParaRPr lang="en-US" sz="2000" dirty="0">
              <a:ea typeface="Calibri"/>
              <a:cs typeface="Times New Roman"/>
            </a:endParaRPr>
          </a:p>
          <a:p>
            <a:pPr marL="0" marR="0" indent="0" algn="ctr">
              <a:lnSpc>
                <a:spcPct val="115000"/>
              </a:lnSpc>
              <a:spcBef>
                <a:spcPts val="0"/>
              </a:spcBef>
              <a:spcAft>
                <a:spcPts val="1000"/>
              </a:spcAft>
              <a:buNone/>
            </a:pPr>
            <a:endParaRPr lang="en-US" sz="2400" dirty="0">
              <a:ea typeface="Calibri"/>
              <a:cs typeface="Times New Roman"/>
            </a:endParaRPr>
          </a:p>
          <a:p>
            <a:endParaRPr lang="en-US" dirty="0"/>
          </a:p>
        </p:txBody>
      </p:sp>
    </p:spTree>
    <p:extLst>
      <p:ext uri="{BB962C8B-B14F-4D97-AF65-F5344CB8AC3E}">
        <p14:creationId xmlns:p14="http://schemas.microsoft.com/office/powerpoint/2010/main" val="382156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1000"/>
                                        <p:tgtEl>
                                          <p:spTgt spid="4">
                                            <p:txEl>
                                              <p:pRg st="0" end="0"/>
                                            </p:txEl>
                                          </p:spTgt>
                                        </p:tgtEl>
                                      </p:cBhvr>
                                    </p:animEffect>
                                    <p:anim calcmode="lin" valueType="num">
                                      <p:cBhvr>
                                        <p:cTn id="2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fade">
                                      <p:cBhvr>
                                        <p:cTn id="29" dur="1000"/>
                                        <p:tgtEl>
                                          <p:spTgt spid="4">
                                            <p:txEl>
                                              <p:pRg st="1" end="1"/>
                                            </p:txEl>
                                          </p:spTgt>
                                        </p:tgtEl>
                                      </p:cBhvr>
                                    </p:animEffect>
                                    <p:anim calcmode="lin" valueType="num">
                                      <p:cBhvr>
                                        <p:cTn id="3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Effect transition="in" filter="fade">
                                      <p:cBhvr>
                                        <p:cTn id="36" dur="1000"/>
                                        <p:tgtEl>
                                          <p:spTgt spid="4">
                                            <p:txEl>
                                              <p:pRg st="2" end="2"/>
                                            </p:txEl>
                                          </p:spTgt>
                                        </p:tgtEl>
                                      </p:cBhvr>
                                    </p:animEffect>
                                    <p:anim calcmode="lin" valueType="num">
                                      <p:cBhvr>
                                        <p:cTn id="3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Image result for helping oth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14400"/>
            <a:ext cx="7160959"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80000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3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4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7.xml><?xml version="1.0" encoding="utf-8"?>
<a:theme xmlns:a="http://schemas.openxmlformats.org/drawingml/2006/main" name="5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7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9.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12323</TotalTime>
  <Words>929</Words>
  <Application>Microsoft Office PowerPoint</Application>
  <PresentationFormat>On-screen Show (4:3)</PresentationFormat>
  <Paragraphs>114</Paragraphs>
  <Slides>27</Slides>
  <Notes>5</Notes>
  <HiddenSlides>0</HiddenSlides>
  <MMClips>0</MMClips>
  <ScaleCrop>false</ScaleCrop>
  <HeadingPairs>
    <vt:vector size="4" baseType="variant">
      <vt:variant>
        <vt:lpstr>Theme</vt:lpstr>
      </vt:variant>
      <vt:variant>
        <vt:i4>9</vt:i4>
      </vt:variant>
      <vt:variant>
        <vt:lpstr>Slide Titles</vt:lpstr>
      </vt:variant>
      <vt:variant>
        <vt:i4>27</vt:i4>
      </vt:variant>
    </vt:vector>
  </HeadingPairs>
  <TitlesOfParts>
    <vt:vector size="36" baseType="lpstr">
      <vt:lpstr>Office Theme</vt:lpstr>
      <vt:lpstr>Apothecary</vt:lpstr>
      <vt:lpstr>1_Apothecary</vt:lpstr>
      <vt:lpstr>2_Apothecary</vt:lpstr>
      <vt:lpstr>3_Apothecary</vt:lpstr>
      <vt:lpstr>4_Apothecary</vt:lpstr>
      <vt:lpstr>5_Apothecary</vt:lpstr>
      <vt:lpstr>7_Apothecary</vt:lpstr>
      <vt:lpstr>5_Office Theme</vt:lpstr>
      <vt:lpstr>Sharing Common Ground</vt:lpstr>
      <vt:lpstr>Community service and compassion ministries </vt:lpstr>
      <vt:lpstr>PowerPoint Presentation</vt:lpstr>
      <vt:lpstr>WHAT IS ADVENTIST COMMUNITY SERVICES (ACS)</vt:lpstr>
      <vt:lpstr>Community Services</vt:lpstr>
      <vt:lpstr> WHAT IS COMPASSION MINISTRIES  </vt:lpstr>
      <vt:lpstr>Compassion ministries </vt:lpstr>
      <vt:lpstr>THE DIFFERENCE BETWEEN COMPASSION MINISTRIES AND COMMUNITY SERVICES</vt:lpstr>
      <vt:lpstr>PowerPoint Presentation</vt:lpstr>
      <vt:lpstr>Disabilities Ministries</vt:lpstr>
      <vt:lpstr> Questions</vt:lpstr>
      <vt:lpstr>Fellowship and Nurturing </vt:lpstr>
      <vt:lpstr>Fellowship and Nurturing</vt:lpstr>
      <vt:lpstr>1 Corinthians 1:9 </vt:lpstr>
      <vt:lpstr>Fellowship and Nurturing</vt:lpstr>
      <vt:lpstr>Philippians 2:1-2  </vt:lpstr>
      <vt:lpstr>Fellowship and Nurturing</vt:lpstr>
      <vt:lpstr>James 5:16 </vt:lpstr>
      <vt:lpstr>Fellowship and Nurturing</vt:lpstr>
      <vt:lpstr>Compassion Ministries Leader’s Job Description</vt:lpstr>
      <vt:lpstr>Job Description</vt:lpstr>
      <vt:lpstr>Job Description</vt:lpstr>
      <vt:lpstr>John 13:34-35 </vt:lpstr>
      <vt:lpstr>Jesus</vt:lpstr>
      <vt:lpstr>John 13:34-35 </vt:lpstr>
      <vt:lpstr>Mission </vt:lpstr>
      <vt:lpstr>Mission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Sargeant, Theodore</dc:creator>
  <cp:lastModifiedBy>Lisa Mercer</cp:lastModifiedBy>
  <cp:revision>33</cp:revision>
  <dcterms:created xsi:type="dcterms:W3CDTF">2018-04-03T12:58:22Z</dcterms:created>
  <dcterms:modified xsi:type="dcterms:W3CDTF">2018-05-16T16:06:08Z</dcterms:modified>
</cp:coreProperties>
</file>